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4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10" r:id="rId6"/>
    <p:sldMasterId id="2147483722" r:id="rId7"/>
  </p:sldMasterIdLst>
  <p:notesMasterIdLst>
    <p:notesMasterId r:id="rId53"/>
  </p:notesMasterIdLst>
  <p:sldIdLst>
    <p:sldId id="325" r:id="rId8"/>
    <p:sldId id="326" r:id="rId9"/>
    <p:sldId id="356" r:id="rId10"/>
    <p:sldId id="257" r:id="rId11"/>
    <p:sldId id="335" r:id="rId12"/>
    <p:sldId id="270" r:id="rId13"/>
    <p:sldId id="274" r:id="rId14"/>
    <p:sldId id="343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60" r:id="rId24"/>
    <p:sldId id="273" r:id="rId25"/>
    <p:sldId id="300" r:id="rId26"/>
    <p:sldId id="357" r:id="rId27"/>
    <p:sldId id="276" r:id="rId28"/>
    <p:sldId id="271" r:id="rId29"/>
    <p:sldId id="277" r:id="rId30"/>
    <p:sldId id="324" r:id="rId31"/>
    <p:sldId id="278" r:id="rId32"/>
    <p:sldId id="279" r:id="rId33"/>
    <p:sldId id="280" r:id="rId34"/>
    <p:sldId id="359" r:id="rId35"/>
    <p:sldId id="282" r:id="rId36"/>
    <p:sldId id="362" r:id="rId37"/>
    <p:sldId id="337" r:id="rId38"/>
    <p:sldId id="272" r:id="rId39"/>
    <p:sldId id="346" r:id="rId40"/>
    <p:sldId id="347" r:id="rId41"/>
    <p:sldId id="298" r:id="rId42"/>
    <p:sldId id="281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36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3/4/13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Eagle Nebula</a:t>
            </a:r>
            <a:r>
              <a:rPr lang="en-US" baseline="0" dirty="0" smtClean="0"/>
              <a:t> (</a:t>
            </a:r>
            <a:r>
              <a:rPr lang="en-US" dirty="0" smtClean="0"/>
              <a:t>M16)</a:t>
            </a:r>
          </a:p>
          <a:p>
            <a:r>
              <a:rPr lang="en-US" dirty="0" smtClean="0"/>
              <a:t>-There’s actually HIGH-mass SF going on (glowing,</a:t>
            </a:r>
            <a:r>
              <a:rPr lang="en-US" baseline="0" dirty="0" smtClean="0"/>
              <a:t> evaporating)</a:t>
            </a:r>
          </a:p>
          <a:p>
            <a:r>
              <a:rPr lang="en-US" baseline="0" dirty="0" smtClean="0"/>
              <a:t>-We, however are going to journey inside to look at low-mass forming stars: Class 0s, in particular (rising SED between 2 &amp; 8 microns)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548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Eagle Nebula</a:t>
            </a:r>
            <a:r>
              <a:rPr lang="en-US" baseline="0" dirty="0" smtClean="0"/>
              <a:t> (</a:t>
            </a:r>
            <a:r>
              <a:rPr lang="en-US" dirty="0" smtClean="0"/>
              <a:t>M16)</a:t>
            </a:r>
          </a:p>
          <a:p>
            <a:r>
              <a:rPr lang="en-US" dirty="0" smtClean="0"/>
              <a:t>-There’s actually HIGH-mass SF going on (glowing,</a:t>
            </a:r>
            <a:r>
              <a:rPr lang="en-US" baseline="0" dirty="0" smtClean="0"/>
              <a:t> evaporating)</a:t>
            </a:r>
          </a:p>
          <a:p>
            <a:r>
              <a:rPr lang="en-US" baseline="0" dirty="0" smtClean="0"/>
              <a:t>-We, however are going to journey inside to look at low-mass forming stars: Class 0s, in particular (rising SED between 2 &amp; 8 microns)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65486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Monday, March 4, 2013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30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482929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415002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13170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91015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04284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52473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3585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75364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13952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93937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F0E2-4962-6A4D-B9C9-F576FD87812A}" type="datetimeFigureOut">
              <a:rPr lang="en-US" smtClean="0"/>
              <a:t>3/4/13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AF58-C2F2-9740-909F-3EB013F2D3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aramon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Garamon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Garamon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Garamon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Garamon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Garamon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Monday, March 4,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3/4/13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Monday, March 4,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Monday, March 4, 2013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4F0E2-4962-6A4D-B9C9-F576FD87812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3/4/13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6AF58-C2F2-9740-909F-3EB013F2D3E3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9155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Garamond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Garamond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Garamond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Garamond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Garamond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Garamond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png"/><Relationship Id="rId12" Type="http://schemas.openxmlformats.org/officeDocument/2006/relationships/image" Target="../media/image46.jpg"/><Relationship Id="rId13" Type="http://schemas.openxmlformats.org/officeDocument/2006/relationships/image" Target="../media/image47.png"/><Relationship Id="rId14" Type="http://schemas.openxmlformats.org/officeDocument/2006/relationships/image" Target="../media/image48.jpeg"/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gif"/><Relationship Id="rId7" Type="http://schemas.openxmlformats.org/officeDocument/2006/relationships/image" Target="../media/image41.gif"/><Relationship Id="rId8" Type="http://schemas.openxmlformats.org/officeDocument/2006/relationships/image" Target="../media/image42.gif"/><Relationship Id="rId9" Type="http://schemas.openxmlformats.org/officeDocument/2006/relationships/image" Target="../media/image43.png"/><Relationship Id="rId10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image" Target="../media/image54.emf"/><Relationship Id="rId3" Type="http://schemas.openxmlformats.org/officeDocument/2006/relationships/hyperlink" Target="http://arxiv.org/abs/1212.0540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212.0540" TargetMode="External"/><Relationship Id="rId4" Type="http://schemas.openxmlformats.org/officeDocument/2006/relationships/hyperlink" Target="tadpol.astro.illinois.edu" TargetMode="External"/><Relationship Id="rId5" Type="http://schemas.openxmlformats.org/officeDocument/2006/relationships/hyperlink" Target="chat@astro.berkeley.edu" TargetMode="External"/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.jpe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92173"/>
            <a:ext cx="7848600" cy="1927225"/>
          </a:xfrm>
        </p:spPr>
        <p:txBody>
          <a:bodyPr/>
          <a:lstStyle/>
          <a:p>
            <a:pPr algn="ctr"/>
            <a:r>
              <a:rPr lang="en-US" sz="4600" dirty="0"/>
              <a:t>Star Formation through Radio Eyes: </a:t>
            </a:r>
            <a:r>
              <a:rPr lang="en-US" sz="4600" dirty="0" smtClean="0"/>
              <a:t/>
            </a:r>
            <a:br>
              <a:rPr lang="en-US" sz="4600" dirty="0" smtClean="0"/>
            </a:br>
            <a:r>
              <a:rPr lang="en-US" sz="1000" dirty="0"/>
              <a:t/>
            </a:r>
            <a:br>
              <a:rPr lang="en-US" sz="1000" dirty="0"/>
            </a:br>
            <a:r>
              <a:rPr lang="en-US" sz="2900" b="1" dirty="0" smtClean="0">
                <a:solidFill>
                  <a:srgbClr val="292934"/>
                </a:solidFill>
              </a:rPr>
              <a:t>Probing </a:t>
            </a:r>
            <a:r>
              <a:rPr lang="en-US" sz="2900" b="1" dirty="0">
                <a:solidFill>
                  <a:srgbClr val="292934"/>
                </a:solidFill>
              </a:rPr>
              <a:t>Magnetic Fields with CARMA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26 February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SETI colloquium series</a:t>
            </a:r>
          </a:p>
          <a:p>
            <a:r>
              <a:rPr lang="en-US" dirty="0" smtClean="0"/>
              <a:t>SETI Institute</a:t>
            </a:r>
          </a:p>
          <a:p>
            <a:r>
              <a:rPr lang="en-US" dirty="0" smtClean="0"/>
              <a:t>Mountain View, CA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3" descr="PhysRevLett.21.1701.pdf"/>
          <p:cNvPicPr>
            <a:picLocks noGrp="1" noChangeAspect="1"/>
          </p:cNvPicPr>
          <p:nvPr>
            <p:ph idx="1"/>
          </p:nvPr>
        </p:nvPicPr>
        <p:blipFill>
          <a:blip r:embed="rId2"/>
          <a:srcRect l="7639" t="4762" r="9029" b="89659"/>
          <a:stretch>
            <a:fillRect/>
          </a:stretch>
        </p:blipFill>
        <p:spPr>
          <a:xfrm>
            <a:off x="0" y="1814513"/>
            <a:ext cx="9144000" cy="790575"/>
          </a:xfrm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>
          <a:xfrm>
            <a:off x="256459" y="274638"/>
            <a:ext cx="8621922" cy="1143000"/>
          </a:xfrm>
        </p:spPr>
        <p:txBody>
          <a:bodyPr>
            <a:normAutofit/>
          </a:bodyPr>
          <a:lstStyle/>
          <a:p>
            <a:r>
              <a:rPr lang="en-US" sz="2700" b="1" dirty="0">
                <a:solidFill>
                  <a:srgbClr val="000000"/>
                </a:solidFill>
              </a:rPr>
              <a:t>F</a:t>
            </a:r>
            <a:r>
              <a:rPr lang="en-US" sz="2700" b="1" dirty="0" smtClean="0">
                <a:solidFill>
                  <a:srgbClr val="000000"/>
                </a:solidFill>
              </a:rPr>
              <a:t>irst discovery of trace molecules in an interstellar cloud</a:t>
            </a:r>
          </a:p>
        </p:txBody>
      </p:sp>
      <p:pic>
        <p:nvPicPr>
          <p:cNvPr id="19460" name="Content Placeholder 3" descr="PhysRevLett.21.1701.pdf"/>
          <p:cNvPicPr>
            <a:picLocks noChangeAspect="1"/>
          </p:cNvPicPr>
          <p:nvPr/>
        </p:nvPicPr>
        <p:blipFill>
          <a:blip r:embed="rId3"/>
          <a:srcRect l="13899" t="10127" r="15971" b="72701"/>
          <a:stretch>
            <a:fillRect/>
          </a:stretch>
        </p:blipFill>
        <p:spPr bwMode="auto">
          <a:xfrm>
            <a:off x="0" y="2743200"/>
            <a:ext cx="9144000" cy="289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5541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71" y="17475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0000"/>
                </a:solidFill>
              </a:rPr>
              <a:t>Over 120 interstellar molecules now are known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5788" y="1471780"/>
            <a:ext cx="8763000" cy="4525963"/>
          </a:xfrm>
        </p:spPr>
        <p:txBody>
          <a:bodyPr>
            <a:normAutofit fontScale="92500" lnSpcReduction="20000"/>
          </a:bodyPr>
          <a:lstStyle/>
          <a:p>
            <a:pPr marL="0"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CH, </a:t>
            </a:r>
            <a:r>
              <a:rPr lang="en-US" sz="2400" dirty="0" err="1" smtClean="0">
                <a:solidFill>
                  <a:srgbClr val="000000"/>
                </a:solidFill>
              </a:rPr>
              <a:t>CN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OH, CO,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SiO</a:t>
            </a:r>
            <a:r>
              <a:rPr lang="en-US" sz="2400" dirty="0" smtClean="0">
                <a:solidFill>
                  <a:srgbClr val="000000"/>
                </a:solidFill>
              </a:rPr>
              <a:t>, CS, SO, </a:t>
            </a:r>
            <a:r>
              <a:rPr lang="en-US" sz="2400" dirty="0" err="1" smtClean="0">
                <a:solidFill>
                  <a:srgbClr val="000000"/>
                </a:solidFill>
              </a:rPr>
              <a:t>SiS</a:t>
            </a:r>
            <a:r>
              <a:rPr lang="en-US" sz="2400" dirty="0" smtClean="0">
                <a:solidFill>
                  <a:srgbClr val="000000"/>
                </a:solidFill>
              </a:rPr>
              <a:t>, NS,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NO, </a:t>
            </a:r>
            <a:r>
              <a:rPr lang="en-US" sz="2400" dirty="0" err="1" smtClean="0">
                <a:solidFill>
                  <a:srgbClr val="000000"/>
                </a:solidFill>
              </a:rPr>
              <a:t>HCl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NaCl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AlCl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KCl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AlF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PN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SiC</a:t>
            </a:r>
            <a:r>
              <a:rPr lang="en-US" sz="2400" dirty="0" smtClean="0">
                <a:solidFill>
                  <a:srgbClr val="000000"/>
                </a:solidFill>
              </a:rPr>
              <a:t>, CP, NH, </a:t>
            </a:r>
            <a:r>
              <a:rPr lang="en-US" sz="2400" dirty="0" err="1" smtClean="0">
                <a:solidFill>
                  <a:srgbClr val="000000"/>
                </a:solidFill>
              </a:rPr>
              <a:t>SiN</a:t>
            </a:r>
            <a:r>
              <a:rPr lang="en-US" sz="2400" dirty="0" smtClean="0">
                <a:solidFill>
                  <a:srgbClr val="000000"/>
                </a:solidFill>
              </a:rPr>
              <a:t>, SO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CO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HF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LiF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SH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FeO</a:t>
            </a:r>
            <a:r>
              <a:rPr lang="en-US" sz="2400" dirty="0" smtClean="0">
                <a:solidFill>
                  <a:srgbClr val="000000"/>
                </a:solidFill>
              </a:rPr>
              <a:t>, N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CF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O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O, </a:t>
            </a:r>
            <a:r>
              <a:rPr lang="en-US" sz="2400" dirty="0" err="1" smtClean="0">
                <a:solidFill>
                  <a:srgbClr val="000000"/>
                </a:solidFill>
              </a:rPr>
              <a:t>HCO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HCN</a:t>
            </a:r>
            <a:r>
              <a:rPr lang="en-US" sz="2400" dirty="0" smtClean="0">
                <a:solidFill>
                  <a:srgbClr val="000000"/>
                </a:solidFill>
              </a:rPr>
              <a:t>, OCS,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S, </a:t>
            </a:r>
            <a:r>
              <a:rPr lang="en-US" sz="2400" dirty="0" err="1" smtClean="0">
                <a:solidFill>
                  <a:srgbClr val="000000"/>
                </a:solidFill>
              </a:rPr>
              <a:t>HNC</a:t>
            </a:r>
            <a:r>
              <a:rPr lang="en-US" sz="2400" dirty="0" smtClean="0">
                <a:solidFill>
                  <a:srgbClr val="000000"/>
                </a:solidFill>
              </a:rPr>
              <a:t>, N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H, SO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HDO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HCO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HNO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OCN</a:t>
            </a:r>
            <a:r>
              <a:rPr lang="en-US" sz="2400" baseline="30000" dirty="0" smtClean="0">
                <a:solidFill>
                  <a:srgbClr val="000000"/>
                </a:solidFill>
              </a:rPr>
              <a:t>-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HCS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HOC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c-SiC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MgNC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S,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, CO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O, NH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NaCN</a:t>
            </a:r>
            <a:r>
              <a:rPr lang="en-US" sz="2400" dirty="0" smtClean="0">
                <a:solidFill>
                  <a:srgbClr val="000000"/>
                </a:solidFill>
              </a:rPr>
              <a:t>, N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O, </a:t>
            </a:r>
            <a:r>
              <a:rPr lang="en-US" sz="2400" dirty="0" err="1" smtClean="0">
                <a:solidFill>
                  <a:srgbClr val="000000"/>
                </a:solidFill>
              </a:rPr>
              <a:t>MgCH</a:t>
            </a:r>
            <a:r>
              <a:rPr lang="en-US" sz="2400" dirty="0" smtClean="0">
                <a:solidFill>
                  <a:srgbClr val="000000"/>
                </a:solidFill>
              </a:rPr>
              <a:t>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SiCN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AlNC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SiNC</a:t>
            </a:r>
            <a:r>
              <a:rPr lang="en-US" sz="2400" dirty="0" smtClean="0">
                <a:solidFill>
                  <a:srgbClr val="000000"/>
                </a:solidFill>
              </a:rPr>
              <a:t>, NH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CO, </a:t>
            </a:r>
            <a:r>
              <a:rPr lang="en-US" sz="2400" dirty="0" err="1" smtClean="0">
                <a:solidFill>
                  <a:srgbClr val="000000"/>
                </a:solidFill>
              </a:rPr>
              <a:t>HNCO</a:t>
            </a:r>
            <a:r>
              <a:rPr lang="en-US" sz="2400" dirty="0" smtClean="0">
                <a:solidFill>
                  <a:srgbClr val="000000"/>
                </a:solidFill>
              </a:rPr>
              <a:t>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CS,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N, </a:t>
            </a:r>
            <a:r>
              <a:rPr lang="en-US" sz="2400" dirty="0" err="1" smtClean="0">
                <a:solidFill>
                  <a:srgbClr val="000000"/>
                </a:solidFill>
              </a:rPr>
              <a:t>HNCS</a:t>
            </a:r>
            <a:r>
              <a:rPr lang="en-US" sz="2400" dirty="0" smtClean="0">
                <a:solidFill>
                  <a:srgbClr val="000000"/>
                </a:solidFill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</a:rPr>
              <a:t>HOCO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H,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O, </a:t>
            </a:r>
            <a:r>
              <a:rPr lang="en-US" sz="2400" dirty="0" err="1" smtClean="0">
                <a:solidFill>
                  <a:srgbClr val="000000"/>
                </a:solidFill>
              </a:rPr>
              <a:t>HCNH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O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S, c-C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H,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HC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N,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CN, SiC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, HC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N, </a:t>
            </a:r>
            <a:r>
              <a:rPr lang="en-US" sz="2400" dirty="0" err="1" smtClean="0">
                <a:solidFill>
                  <a:srgbClr val="000000"/>
                </a:solidFill>
              </a:rPr>
              <a:t>HCOOH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NH, NH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CN,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O,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H, SiH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, c-C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CN,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5</a:t>
            </a:r>
            <a:r>
              <a:rPr lang="en-US" sz="2400" dirty="0" smtClean="0">
                <a:solidFill>
                  <a:srgbClr val="000000"/>
                </a:solidFill>
              </a:rPr>
              <a:t>, SiC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, l-C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, HC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NC, HNC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COH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30000" dirty="0" smtClean="0">
                <a:solidFill>
                  <a:srgbClr val="000000"/>
                </a:solidFill>
              </a:rPr>
              <a:t>-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OH,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CN, NH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HCO,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CHO,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5</a:t>
            </a:r>
            <a:r>
              <a:rPr lang="en-US" sz="2400" dirty="0" smtClean="0">
                <a:solidFill>
                  <a:srgbClr val="000000"/>
                </a:solidFill>
              </a:rPr>
              <a:t>H,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CHO, HC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NH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5</a:t>
            </a:r>
            <a:r>
              <a:rPr lang="en-US" sz="2400" dirty="0" smtClean="0">
                <a:solidFill>
                  <a:srgbClr val="000000"/>
                </a:solidFill>
              </a:rPr>
              <a:t>N,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COH</a:t>
            </a:r>
            <a:r>
              <a:rPr lang="en-US" sz="2400" baseline="30000" dirty="0" smtClean="0">
                <a:solidFill>
                  <a:srgbClr val="000000"/>
                </a:solidFill>
              </a:rPr>
              <a:t>+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30000" dirty="0" smtClean="0">
                <a:solidFill>
                  <a:srgbClr val="000000"/>
                </a:solidFill>
              </a:rPr>
              <a:t>-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HC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N, c-C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O,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CNH,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NH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CHCN,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H, HC</a:t>
            </a:r>
            <a:r>
              <a:rPr lang="en-US" sz="2400" baseline="-25000" dirty="0" smtClean="0">
                <a:solidFill>
                  <a:srgbClr val="000000"/>
                </a:solidFill>
              </a:rPr>
              <a:t>5</a:t>
            </a:r>
            <a:r>
              <a:rPr lang="en-US" sz="2400" dirty="0" smtClean="0">
                <a:solidFill>
                  <a:srgbClr val="000000"/>
                </a:solidFill>
              </a:rPr>
              <a:t>N,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6</a:t>
            </a:r>
            <a:r>
              <a:rPr lang="en-US" sz="2400" dirty="0" smtClean="0">
                <a:solidFill>
                  <a:srgbClr val="000000"/>
                </a:solidFill>
              </a:rPr>
              <a:t>H, c-C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O,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CHOH,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6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30000" dirty="0" smtClean="0">
                <a:solidFill>
                  <a:srgbClr val="000000"/>
                </a:solidFill>
              </a:rPr>
              <a:t>-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N,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7</a:t>
            </a:r>
            <a:r>
              <a:rPr lang="en-US" sz="2400" dirty="0" smtClean="0">
                <a:solidFill>
                  <a:srgbClr val="000000"/>
                </a:solidFill>
              </a:rPr>
              <a:t>H,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COOH,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OHCHO,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6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CHCHO,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CCHCN,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OCH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5</a:t>
            </a:r>
            <a:r>
              <a:rPr lang="en-US" sz="2400" dirty="0" smtClean="0">
                <a:solidFill>
                  <a:srgbClr val="000000"/>
                </a:solidFill>
              </a:rPr>
              <a:t>OH,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CN, HC</a:t>
            </a:r>
            <a:r>
              <a:rPr lang="en-US" sz="2400" baseline="-25000" dirty="0" smtClean="0">
                <a:solidFill>
                  <a:srgbClr val="000000"/>
                </a:solidFill>
              </a:rPr>
              <a:t>7</a:t>
            </a:r>
            <a:r>
              <a:rPr lang="en-US" sz="2400" dirty="0" smtClean="0">
                <a:solidFill>
                  <a:srgbClr val="000000"/>
                </a:solidFill>
              </a:rPr>
              <a:t>N,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</a:t>
            </a:r>
            <a:r>
              <a:rPr lang="en-US" sz="2400" baseline="-25000" dirty="0" smtClean="0">
                <a:solidFill>
                  <a:srgbClr val="000000"/>
                </a:solidFill>
              </a:rPr>
              <a:t>4</a:t>
            </a:r>
            <a:r>
              <a:rPr lang="en-US" sz="2400" dirty="0" smtClean="0">
                <a:solidFill>
                  <a:srgbClr val="000000"/>
                </a:solidFill>
              </a:rPr>
              <a:t>H,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8</a:t>
            </a:r>
            <a:r>
              <a:rPr lang="en-US" sz="2400" dirty="0" smtClean="0">
                <a:solidFill>
                  <a:srgbClr val="000000"/>
                </a:solidFill>
              </a:rPr>
              <a:t>H,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CONH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(CH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CO, NH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COOH,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</a:t>
            </a:r>
            <a:r>
              <a:rPr lang="en-US" sz="2400" baseline="-25000" dirty="0" smtClean="0">
                <a:solidFill>
                  <a:srgbClr val="000000"/>
                </a:solidFill>
              </a:rPr>
              <a:t>5</a:t>
            </a:r>
            <a:r>
              <a:rPr lang="en-US" sz="2400" dirty="0" smtClean="0">
                <a:solidFill>
                  <a:srgbClr val="000000"/>
                </a:solidFill>
              </a:rPr>
              <a:t>N, HC</a:t>
            </a:r>
            <a:r>
              <a:rPr lang="en-US" sz="2400" baseline="-25000" dirty="0" smtClean="0">
                <a:solidFill>
                  <a:srgbClr val="000000"/>
                </a:solidFill>
              </a:rPr>
              <a:t>9</a:t>
            </a:r>
            <a:r>
              <a:rPr lang="en-US" sz="2400" dirty="0" smtClean="0">
                <a:solidFill>
                  <a:srgbClr val="000000"/>
                </a:solidFill>
              </a:rPr>
              <a:t>N, HOCHC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OH, CH</a:t>
            </a:r>
            <a:r>
              <a:rPr lang="en-US" sz="2400" baseline="-25000" dirty="0" smtClean="0">
                <a:solidFill>
                  <a:srgbClr val="000000"/>
                </a:solidFill>
              </a:rPr>
              <a:t>3</a:t>
            </a:r>
            <a:r>
              <a:rPr lang="en-US" sz="2400" dirty="0" smtClean="0">
                <a:solidFill>
                  <a:srgbClr val="000000"/>
                </a:solidFill>
              </a:rPr>
              <a:t>C</a:t>
            </a:r>
            <a:r>
              <a:rPr lang="en-US" sz="2400" baseline="-25000" dirty="0" smtClean="0">
                <a:solidFill>
                  <a:srgbClr val="000000"/>
                </a:solidFill>
              </a:rPr>
              <a:t>6</a:t>
            </a:r>
            <a:r>
              <a:rPr lang="en-US" sz="2400" dirty="0" smtClean="0">
                <a:solidFill>
                  <a:srgbClr val="000000"/>
                </a:solidFill>
              </a:rPr>
              <a:t>H, C</a:t>
            </a:r>
            <a:r>
              <a:rPr lang="en-US" sz="2400" baseline="-25000" dirty="0" smtClean="0">
                <a:solidFill>
                  <a:srgbClr val="000000"/>
                </a:solidFill>
              </a:rPr>
              <a:t>6</a:t>
            </a:r>
            <a:r>
              <a:rPr lang="en-US" sz="2400" dirty="0" smtClean="0">
                <a:solidFill>
                  <a:srgbClr val="000000"/>
                </a:solidFill>
              </a:rPr>
              <a:t>H</a:t>
            </a:r>
            <a:r>
              <a:rPr lang="en-US" sz="2400" baseline="-25000" dirty="0" smtClean="0">
                <a:solidFill>
                  <a:srgbClr val="000000"/>
                </a:solidFill>
              </a:rPr>
              <a:t>6</a:t>
            </a:r>
            <a:r>
              <a:rPr lang="en-US" sz="2400" dirty="0" smtClean="0">
                <a:solidFill>
                  <a:srgbClr val="000000"/>
                </a:solidFill>
              </a:rPr>
              <a:t>, CO(CH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OH)</a:t>
            </a:r>
            <a:r>
              <a:rPr lang="en-US" sz="2400" baseline="-25000" dirty="0" smtClean="0">
                <a:solidFill>
                  <a:srgbClr val="000000"/>
                </a:solidFill>
              </a:rPr>
              <a:t>2</a:t>
            </a:r>
            <a:r>
              <a:rPr lang="en-US" sz="2400" dirty="0" smtClean="0">
                <a:solidFill>
                  <a:srgbClr val="000000"/>
                </a:solidFill>
              </a:rPr>
              <a:t>, HC</a:t>
            </a:r>
            <a:r>
              <a:rPr lang="en-US" sz="2400" baseline="-25000" dirty="0" smtClean="0">
                <a:solidFill>
                  <a:srgbClr val="000000"/>
                </a:solidFill>
              </a:rPr>
              <a:t>11</a:t>
            </a:r>
            <a:r>
              <a:rPr lang="en-US" sz="2400" dirty="0" smtClean="0">
                <a:solidFill>
                  <a:srgbClr val="000000"/>
                </a:solidFill>
              </a:rPr>
              <a:t>N 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90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71" y="174756"/>
            <a:ext cx="8229600" cy="1143000"/>
          </a:xfrm>
        </p:spPr>
        <p:txBody>
          <a:bodyPr/>
          <a:lstStyle/>
          <a:p>
            <a:r>
              <a:rPr lang="en-US" sz="3600" b="1" dirty="0">
                <a:solidFill>
                  <a:srgbClr val="000000"/>
                </a:solidFill>
              </a:rPr>
              <a:t>I</a:t>
            </a:r>
            <a:r>
              <a:rPr lang="en-US" sz="3600" b="1" dirty="0" smtClean="0">
                <a:solidFill>
                  <a:srgbClr val="000000"/>
                </a:solidFill>
              </a:rPr>
              <a:t>ncluding...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85788" y="1471780"/>
            <a:ext cx="8763000" cy="4525963"/>
          </a:xfrm>
        </p:spPr>
        <p:txBody>
          <a:bodyPr>
            <a:normAutofit fontScale="92500" lnSpcReduction="20000"/>
          </a:bodyPr>
          <a:lstStyle/>
          <a:p>
            <a:pPr marL="0">
              <a:buNone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CN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OH, CO,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SiO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CS, SO,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SiS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NS,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NO,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HCl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NaCl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AlCl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KCl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AlF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PN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SiC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CP, NH,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SiN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SO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CO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HF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LiF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SH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FeO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N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CF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O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HCO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HCN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OCS,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HNC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N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SO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HDO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HCO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HNO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OCN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HCS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HOC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c-SiC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MgNC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CO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O, NH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NaCN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N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MgCH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SiCN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AlNC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SiNC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NH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HNCO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CS,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HNCS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HOCO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HCNH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S, c-C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CN, SiC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</a:rPr>
              <a:t>HCOOH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NH, NH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CN,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SiH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c-C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CN,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SiC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l-C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NC, HNC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COH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OH,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CN, NH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HCO,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CHO,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CHO, 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NH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COH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c-C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CNH,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CHCN,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c-C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CHOH,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30000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COOH,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OHCHO,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CHCHO,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CCHCN,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OH,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CN, 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7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CONH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(CH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CO, NH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COOH,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N, HOCHC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OH, 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H, 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6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CO(CH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OH)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, HC</a:t>
            </a:r>
            <a:r>
              <a:rPr lang="en-US" sz="2400" baseline="-25000" dirty="0" smtClean="0">
                <a:solidFill>
                  <a:schemeClr val="bg1">
                    <a:lumMod val="50000"/>
                  </a:schemeClr>
                </a:solidFill>
              </a:rPr>
              <a:t>11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N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4407" y="1833656"/>
            <a:ext cx="26670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hydrogen cyanide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75427" y="5838564"/>
            <a:ext cx="2067994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glow>
              <a:srgbClr val="CCFFCC"/>
            </a:glow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ethylene glycol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20833" y="3394715"/>
            <a:ext cx="2133600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formaldehyde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5426" y="5960719"/>
            <a:ext cx="1787268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ethyl alcohol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701" y="4480441"/>
            <a:ext cx="1637572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methanol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6225" y="1897766"/>
            <a:ext cx="245457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sodium chloride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40825" y="4095180"/>
            <a:ext cx="1698223" cy="46166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formic acid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93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b="1" dirty="0">
                <a:solidFill>
                  <a:srgbClr val="000000"/>
                </a:solidFill>
              </a:rPr>
              <a:t>R</a:t>
            </a:r>
            <a:r>
              <a:rPr lang="en-US" sz="3600" b="1" dirty="0" smtClean="0">
                <a:solidFill>
                  <a:srgbClr val="000000"/>
                </a:solidFill>
              </a:rPr>
              <a:t>adio waves from molecules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2639883" y="1333500"/>
            <a:ext cx="5842000" cy="163242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M</a:t>
            </a:r>
            <a:r>
              <a:rPr lang="en-US" sz="2400" dirty="0" smtClean="0">
                <a:solidFill>
                  <a:srgbClr val="000000"/>
                </a:solidFill>
              </a:rPr>
              <a:t>olecules tumble through space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</a:t>
            </a:r>
            <a:r>
              <a:rPr lang="en-US" sz="2400" dirty="0" smtClean="0">
                <a:solidFill>
                  <a:srgbClr val="000000"/>
                </a:solidFill>
              </a:rPr>
              <a:t>otational energies are quantized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</a:t>
            </a:r>
            <a:r>
              <a:rPr lang="en-US" sz="2400" dirty="0" smtClean="0">
                <a:solidFill>
                  <a:srgbClr val="000000"/>
                </a:solidFill>
              </a:rPr>
              <a:t> molecule emits a radio wave at a very specific frequency when it drops from one energy level to the next</a:t>
            </a:r>
            <a:endParaRPr lang="en-US" sz="2400" dirty="0">
              <a:solidFill>
                <a:srgbClr val="000000"/>
              </a:solidFill>
            </a:endParaRPr>
          </a:p>
        </p:txBody>
      </p:sp>
      <p:grpSp>
        <p:nvGrpSpPr>
          <p:cNvPr id="5" name="Group 59"/>
          <p:cNvGrpSpPr/>
          <p:nvPr/>
        </p:nvGrpSpPr>
        <p:grpSpPr>
          <a:xfrm>
            <a:off x="579173" y="3232621"/>
            <a:ext cx="7902710" cy="3188494"/>
            <a:chOff x="1444490" y="2324100"/>
            <a:chExt cx="7902710" cy="3188494"/>
          </a:xfrm>
        </p:grpSpPr>
        <p:sp>
          <p:nvSpPr>
            <p:cNvPr id="4" name="Oval 3"/>
            <p:cNvSpPr/>
            <p:nvPr/>
          </p:nvSpPr>
          <p:spPr>
            <a:xfrm>
              <a:off x="2315253" y="2779931"/>
              <a:ext cx="485206" cy="470874"/>
            </a:xfrm>
            <a:prstGeom prst="ellipse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err="1" smtClean="0">
                  <a:solidFill>
                    <a:srgbClr val="000000"/>
                  </a:solidFill>
                </a:rPr>
                <a:t>O</a:t>
              </a:r>
              <a:endParaRPr lang="en-US" sz="2400" dirty="0">
                <a:solidFill>
                  <a:srgbClr val="000000"/>
                </a:solidFill>
              </a:endParaRPr>
            </a:p>
          </p:txBody>
        </p:sp>
        <p:cxnSp>
          <p:nvCxnSpPr>
            <p:cNvPr id="6" name="Straight Connector 5"/>
            <p:cNvCxnSpPr>
              <a:stCxn id="3" idx="6"/>
              <a:endCxn id="4" idx="2"/>
            </p:cNvCxnSpPr>
            <p:nvPr/>
          </p:nvCxnSpPr>
          <p:spPr>
            <a:xfrm flipV="1">
              <a:off x="1929696" y="3015368"/>
              <a:ext cx="385557" cy="2540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444490" y="2805331"/>
              <a:ext cx="485206" cy="470874"/>
            </a:xfrm>
            <a:prstGeom prst="ellipse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000000"/>
                  </a:solidFill>
                </a:rPr>
                <a:t>C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  <p:sp>
          <p:nvSpPr>
            <p:cNvPr id="14" name="Curved Right Arrow 13"/>
            <p:cNvSpPr/>
            <p:nvPr/>
          </p:nvSpPr>
          <p:spPr>
            <a:xfrm>
              <a:off x="1533390" y="2324100"/>
              <a:ext cx="1024466" cy="347133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10800000">
              <a:off x="4199467" y="5173133"/>
              <a:ext cx="762000" cy="6773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4814223" y="5024713"/>
              <a:ext cx="485206" cy="470874"/>
            </a:xfrm>
            <a:prstGeom prst="ellipse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000000"/>
                  </a:solidFill>
                </a:rPr>
                <a:t>C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  <p:sp>
          <p:nvSpPr>
            <p:cNvPr id="21" name="Curved Right Arrow 20"/>
            <p:cNvSpPr/>
            <p:nvPr/>
          </p:nvSpPr>
          <p:spPr>
            <a:xfrm>
              <a:off x="4419600" y="4699000"/>
              <a:ext cx="431800" cy="16933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197100" y="3225800"/>
              <a:ext cx="2298700" cy="1765300"/>
            </a:xfrm>
            <a:prstGeom prst="line">
              <a:avLst/>
            </a:prstGeom>
            <a:ln w="254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stealth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3963267" y="4962431"/>
              <a:ext cx="485206" cy="470874"/>
            </a:xfrm>
            <a:prstGeom prst="ellipse">
              <a:avLst/>
            </a:prstGeom>
            <a:solidFill>
              <a:srgbClr val="3366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 smtClean="0">
                  <a:solidFill>
                    <a:srgbClr val="000000"/>
                  </a:solidFill>
                </a:rPr>
                <a:t>O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rot="5400000">
              <a:off x="1828800" y="3035300"/>
              <a:ext cx="584200" cy="1588"/>
            </a:xfrm>
            <a:prstGeom prst="line">
              <a:avLst/>
            </a:prstGeom>
            <a:ln w="31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5400000">
              <a:off x="4368800" y="5219700"/>
              <a:ext cx="584200" cy="1588"/>
            </a:xfrm>
            <a:prstGeom prst="line">
              <a:avLst/>
            </a:prstGeom>
            <a:ln w="63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57"/>
            <p:cNvSpPr/>
            <p:nvPr/>
          </p:nvSpPr>
          <p:spPr>
            <a:xfrm>
              <a:off x="3309144" y="3450167"/>
              <a:ext cx="2705100" cy="508000"/>
            </a:xfrm>
            <a:custGeom>
              <a:avLst/>
              <a:gdLst>
                <a:gd name="connsiteX0" fmla="*/ 0 w 2705100"/>
                <a:gd name="connsiteY0" fmla="*/ 474133 h 508000"/>
                <a:gd name="connsiteX1" fmla="*/ 292100 w 2705100"/>
                <a:gd name="connsiteY1" fmla="*/ 16933 h 508000"/>
                <a:gd name="connsiteX2" fmla="*/ 571500 w 2705100"/>
                <a:gd name="connsiteY2" fmla="*/ 461433 h 508000"/>
                <a:gd name="connsiteX3" fmla="*/ 825500 w 2705100"/>
                <a:gd name="connsiteY3" fmla="*/ 4233 h 508000"/>
                <a:gd name="connsiteX4" fmla="*/ 1143000 w 2705100"/>
                <a:gd name="connsiteY4" fmla="*/ 448733 h 508000"/>
                <a:gd name="connsiteX5" fmla="*/ 1384300 w 2705100"/>
                <a:gd name="connsiteY5" fmla="*/ 4233 h 508000"/>
                <a:gd name="connsiteX6" fmla="*/ 1727200 w 2705100"/>
                <a:gd name="connsiteY6" fmla="*/ 474133 h 508000"/>
                <a:gd name="connsiteX7" fmla="*/ 1968500 w 2705100"/>
                <a:gd name="connsiteY7" fmla="*/ 4233 h 508000"/>
                <a:gd name="connsiteX8" fmla="*/ 2260600 w 2705100"/>
                <a:gd name="connsiteY8" fmla="*/ 474133 h 508000"/>
                <a:gd name="connsiteX9" fmla="*/ 2425700 w 2705100"/>
                <a:gd name="connsiteY9" fmla="*/ 207433 h 508000"/>
                <a:gd name="connsiteX10" fmla="*/ 2705100 w 2705100"/>
                <a:gd name="connsiteY10" fmla="*/ 182033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5100" h="508000">
                  <a:moveTo>
                    <a:pt x="0" y="474133"/>
                  </a:moveTo>
                  <a:cubicBezTo>
                    <a:pt x="98425" y="246591"/>
                    <a:pt x="196850" y="19050"/>
                    <a:pt x="292100" y="16933"/>
                  </a:cubicBezTo>
                  <a:cubicBezTo>
                    <a:pt x="387350" y="14816"/>
                    <a:pt x="482600" y="463550"/>
                    <a:pt x="571500" y="461433"/>
                  </a:cubicBezTo>
                  <a:cubicBezTo>
                    <a:pt x="660400" y="459316"/>
                    <a:pt x="730250" y="6350"/>
                    <a:pt x="825500" y="4233"/>
                  </a:cubicBezTo>
                  <a:cubicBezTo>
                    <a:pt x="920750" y="2116"/>
                    <a:pt x="1049867" y="448733"/>
                    <a:pt x="1143000" y="448733"/>
                  </a:cubicBezTo>
                  <a:cubicBezTo>
                    <a:pt x="1236133" y="448733"/>
                    <a:pt x="1286933" y="0"/>
                    <a:pt x="1384300" y="4233"/>
                  </a:cubicBezTo>
                  <a:cubicBezTo>
                    <a:pt x="1481667" y="8466"/>
                    <a:pt x="1629833" y="474133"/>
                    <a:pt x="1727200" y="474133"/>
                  </a:cubicBezTo>
                  <a:cubicBezTo>
                    <a:pt x="1824567" y="474133"/>
                    <a:pt x="1879600" y="4233"/>
                    <a:pt x="1968500" y="4233"/>
                  </a:cubicBezTo>
                  <a:cubicBezTo>
                    <a:pt x="2057400" y="4233"/>
                    <a:pt x="2184400" y="440266"/>
                    <a:pt x="2260600" y="474133"/>
                  </a:cubicBezTo>
                  <a:cubicBezTo>
                    <a:pt x="2336800" y="508000"/>
                    <a:pt x="2351617" y="256116"/>
                    <a:pt x="2425700" y="207433"/>
                  </a:cubicBezTo>
                  <a:cubicBezTo>
                    <a:pt x="2499783" y="158750"/>
                    <a:pt x="2667000" y="188383"/>
                    <a:pt x="2705100" y="182033"/>
                  </a:cubicBezTo>
                </a:path>
              </a:pathLst>
            </a:custGeom>
            <a:noFill/>
            <a:ln>
              <a:solidFill>
                <a:srgbClr val="FF6600"/>
              </a:solidFill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014244" y="3276205"/>
              <a:ext cx="3332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230,537.99 MHz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(1.3 mm wavelength) </a:t>
              </a:r>
            </a:p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 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827619" y="2863289"/>
            <a:ext cx="85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J</a:t>
            </a:r>
            <a:r>
              <a:rPr lang="en-US" dirty="0" smtClean="0">
                <a:solidFill>
                  <a:srgbClr val="000000"/>
                </a:solidFill>
              </a:rPr>
              <a:t> = 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334150" y="5194300"/>
            <a:ext cx="879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J</a:t>
            </a:r>
            <a:r>
              <a:rPr lang="en-US" dirty="0" smtClean="0">
                <a:solidFill>
                  <a:srgbClr val="000000"/>
                </a:solidFill>
              </a:rPr>
              <a:t> = 1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84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E</a:t>
            </a:r>
            <a:r>
              <a:rPr lang="en-US" sz="3600" b="1" dirty="0" smtClean="0">
                <a:solidFill>
                  <a:srgbClr val="000000"/>
                </a:solidFill>
              </a:rPr>
              <a:t>xample radio spectrum</a:t>
            </a:r>
            <a:br>
              <a:rPr lang="en-US" sz="3600" b="1" dirty="0" smtClean="0">
                <a:solidFill>
                  <a:srgbClr val="000000"/>
                </a:solidFill>
              </a:rPr>
            </a:br>
            <a:r>
              <a:rPr lang="en-US" sz="36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(toward the Orion Nebula)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3" name="Picture 2" descr="nph-build_image.gif"/>
          <p:cNvPicPr>
            <a:picLocks noChangeAspect="1"/>
          </p:cNvPicPr>
          <p:nvPr/>
        </p:nvPicPr>
        <p:blipFill>
          <a:blip r:embed="rId2"/>
          <a:srcRect l="8061" t="67407" r="26653" b="14074"/>
          <a:stretch>
            <a:fillRect/>
          </a:stretch>
        </p:blipFill>
        <p:spPr>
          <a:xfrm>
            <a:off x="546100" y="2131847"/>
            <a:ext cx="8597900" cy="31635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3300" y="5295425"/>
            <a:ext cx="7327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Frequency (GHz)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131847"/>
            <a:ext cx="615553" cy="2995448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Intensity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89500" y="6375400"/>
            <a:ext cx="37973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rgbClr val="000000"/>
                </a:solidFill>
              </a:rPr>
              <a:t>Blake et al. 1986, </a:t>
            </a:r>
            <a:r>
              <a:rPr lang="en-US" sz="1200" dirty="0" err="1" smtClean="0">
                <a:solidFill>
                  <a:srgbClr val="000000"/>
                </a:solidFill>
              </a:rPr>
              <a:t>ApJ</a:t>
            </a:r>
            <a:r>
              <a:rPr lang="en-US" sz="1200" dirty="0" smtClean="0">
                <a:solidFill>
                  <a:srgbClr val="000000"/>
                </a:solidFill>
              </a:rPr>
              <a:t>, 60, 357</a:t>
            </a:r>
            <a:endParaRPr 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18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000000"/>
                </a:solidFill>
              </a:rPr>
              <a:t>Doppler shifts</a:t>
            </a:r>
            <a:endParaRPr lang="en-US" sz="3600" dirty="0">
              <a:solidFill>
                <a:srgbClr val="00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60400" y="2878666"/>
            <a:ext cx="1642533" cy="1828801"/>
            <a:chOff x="660400" y="2878666"/>
            <a:chExt cx="1642533" cy="1828801"/>
          </a:xfrm>
          <a:solidFill>
            <a:schemeClr val="accent5"/>
          </a:solidFill>
        </p:grpSpPr>
        <p:cxnSp>
          <p:nvCxnSpPr>
            <p:cNvPr id="8" name="Straight Connector 7"/>
            <p:cNvCxnSpPr>
              <a:endCxn id="15" idx="0"/>
            </p:cNvCxnSpPr>
            <p:nvPr/>
          </p:nvCxnSpPr>
          <p:spPr>
            <a:xfrm>
              <a:off x="1522204" y="3034152"/>
              <a:ext cx="697944" cy="629344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endCxn id="15" idx="2"/>
            </p:cNvCxnSpPr>
            <p:nvPr/>
          </p:nvCxnSpPr>
          <p:spPr>
            <a:xfrm flipV="1">
              <a:off x="1500554" y="3811576"/>
              <a:ext cx="719595" cy="599728"/>
            </a:xfrm>
            <a:prstGeom prst="line">
              <a:avLst/>
            </a:prstGeom>
            <a:grpFill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2137363" y="3663496"/>
              <a:ext cx="165570" cy="148081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6" name="Moon 5"/>
            <p:cNvSpPr/>
            <p:nvPr/>
          </p:nvSpPr>
          <p:spPr>
            <a:xfrm>
              <a:off x="2105522" y="3530223"/>
              <a:ext cx="34387" cy="433137"/>
            </a:xfrm>
            <a:prstGeom prst="moon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60400" y="3505200"/>
              <a:ext cx="693689" cy="632155"/>
            </a:xfrm>
            <a:prstGeom prst="rect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5" name="Moon 4"/>
            <p:cNvSpPr/>
            <p:nvPr/>
          </p:nvSpPr>
          <p:spPr>
            <a:xfrm>
              <a:off x="1328615" y="2878666"/>
              <a:ext cx="222883" cy="1684422"/>
            </a:xfrm>
            <a:prstGeom prst="moon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0" name="Trapezoid 19"/>
            <p:cNvSpPr/>
            <p:nvPr/>
          </p:nvSpPr>
          <p:spPr>
            <a:xfrm>
              <a:off x="745067" y="3804173"/>
              <a:ext cx="560391" cy="903294"/>
            </a:xfrm>
            <a:prstGeom prst="trapezoid">
              <a:avLst/>
            </a:prstGeom>
            <a:grp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86601" y="3666067"/>
            <a:ext cx="385234" cy="647700"/>
            <a:chOff x="6578601" y="2269067"/>
            <a:chExt cx="385234" cy="647700"/>
          </a:xfrm>
        </p:grpSpPr>
        <p:sp>
          <p:nvSpPr>
            <p:cNvPr id="28" name="Oval 27"/>
            <p:cNvSpPr/>
            <p:nvPr/>
          </p:nvSpPr>
          <p:spPr>
            <a:xfrm>
              <a:off x="6578601" y="2269067"/>
              <a:ext cx="304801" cy="304800"/>
            </a:xfrm>
            <a:prstGeom prst="ellipse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C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6659034" y="2611967"/>
              <a:ext cx="304801" cy="304800"/>
            </a:xfrm>
            <a:prstGeom prst="ellipse">
              <a:avLst/>
            </a:prstGeom>
            <a:solidFill>
              <a:srgbClr val="008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O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112001" y="4749800"/>
            <a:ext cx="1498599" cy="833967"/>
            <a:chOff x="6692901" y="4749800"/>
            <a:chExt cx="1498599" cy="833967"/>
          </a:xfrm>
        </p:grpSpPr>
        <p:grpSp>
          <p:nvGrpSpPr>
            <p:cNvPr id="30" name="Group 29"/>
            <p:cNvGrpSpPr/>
            <p:nvPr/>
          </p:nvGrpSpPr>
          <p:grpSpPr>
            <a:xfrm>
              <a:off x="6692901" y="4936067"/>
              <a:ext cx="385234" cy="647700"/>
              <a:chOff x="6578601" y="2269067"/>
              <a:chExt cx="385234" cy="647700"/>
            </a:xfrm>
          </p:grpSpPr>
          <p:sp>
            <p:nvSpPr>
              <p:cNvPr id="31" name="Oval 30"/>
              <p:cNvSpPr/>
              <p:nvPr/>
            </p:nvSpPr>
            <p:spPr>
              <a:xfrm>
                <a:off x="6578601" y="2269067"/>
                <a:ext cx="304801" cy="304800"/>
              </a:xfrm>
              <a:prstGeom prst="ellipse">
                <a:avLst/>
              </a:prstGeom>
              <a:solidFill>
                <a:srgbClr val="00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C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6659034" y="2611967"/>
                <a:ext cx="304801" cy="304800"/>
              </a:xfrm>
              <a:prstGeom prst="ellipse">
                <a:avLst/>
              </a:prstGeom>
              <a:solidFill>
                <a:srgbClr val="00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O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3" name="Left Arrow 32"/>
            <p:cNvSpPr/>
            <p:nvPr/>
          </p:nvSpPr>
          <p:spPr>
            <a:xfrm rot="10800000" flipV="1">
              <a:off x="7175500" y="5143501"/>
              <a:ext cx="889000" cy="165099"/>
            </a:xfrm>
            <a:prstGeom prst="leftArrow">
              <a:avLst/>
            </a:prstGeom>
            <a:solidFill>
              <a:srgbClr val="FF000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073900" y="4749800"/>
              <a:ext cx="111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 km/sec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930900" y="2133600"/>
            <a:ext cx="1502835" cy="783167"/>
            <a:chOff x="5461000" y="2133600"/>
            <a:chExt cx="1502835" cy="783167"/>
          </a:xfrm>
        </p:grpSpPr>
        <p:grpSp>
          <p:nvGrpSpPr>
            <p:cNvPr id="26" name="Group 25"/>
            <p:cNvGrpSpPr/>
            <p:nvPr/>
          </p:nvGrpSpPr>
          <p:grpSpPr>
            <a:xfrm>
              <a:off x="6578601" y="2269067"/>
              <a:ext cx="385234" cy="647700"/>
              <a:chOff x="6578601" y="2269067"/>
              <a:chExt cx="385234" cy="6477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6578601" y="2269067"/>
                <a:ext cx="304801" cy="304800"/>
              </a:xfrm>
              <a:prstGeom prst="ellipse">
                <a:avLst/>
              </a:prstGeom>
              <a:solidFill>
                <a:srgbClr val="00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C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659034" y="2611967"/>
                <a:ext cx="304801" cy="304800"/>
              </a:xfrm>
              <a:prstGeom prst="ellipse">
                <a:avLst/>
              </a:prstGeom>
              <a:solidFill>
                <a:srgbClr val="00800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err="1" smtClean="0">
                    <a:solidFill>
                      <a:srgbClr val="000000"/>
                    </a:solidFill>
                  </a:rPr>
                  <a:t>O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5" name="Left Arrow 24"/>
            <p:cNvSpPr/>
            <p:nvPr/>
          </p:nvSpPr>
          <p:spPr>
            <a:xfrm flipV="1">
              <a:off x="5562600" y="2527301"/>
              <a:ext cx="889000" cy="165099"/>
            </a:xfrm>
            <a:prstGeom prst="leftArrow">
              <a:avLst/>
            </a:prstGeom>
            <a:solidFill>
              <a:srgbClr val="3366FF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461000" y="2133600"/>
              <a:ext cx="1117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1 km/sec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760133" y="1955800"/>
            <a:ext cx="3035300" cy="3670300"/>
            <a:chOff x="3048000" y="1930400"/>
            <a:chExt cx="3035300" cy="3670300"/>
          </a:xfrm>
        </p:grpSpPr>
        <p:sp>
          <p:nvSpPr>
            <p:cNvPr id="36" name="TextBox 35"/>
            <p:cNvSpPr txBox="1"/>
            <p:nvPr/>
          </p:nvSpPr>
          <p:spPr>
            <a:xfrm>
              <a:off x="3479800" y="3327400"/>
              <a:ext cx="2552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230,537.99 MHz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pic>
          <p:nvPicPr>
            <p:cNvPr id="37" name="Picture 36" descr="sinewave.gif"/>
            <p:cNvPicPr>
              <a:picLocks noChangeAspect="1"/>
            </p:cNvPicPr>
            <p:nvPr/>
          </p:nvPicPr>
          <p:blipFill>
            <a:blip r:embed="rId2"/>
            <a:srcRect l="10148" t="23148" r="10000" b="63333"/>
            <a:stretch>
              <a:fillRect/>
            </a:stretch>
          </p:blipFill>
          <p:spPr>
            <a:xfrm>
              <a:off x="3390900" y="2336825"/>
              <a:ext cx="2576013" cy="59687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3352800" y="1930400"/>
              <a:ext cx="273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230,538.76 MHz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pic>
          <p:nvPicPr>
            <p:cNvPr id="41" name="Picture 40" descr="sinewave.gif"/>
            <p:cNvPicPr>
              <a:picLocks noChangeAspect="1"/>
            </p:cNvPicPr>
            <p:nvPr/>
          </p:nvPicPr>
          <p:blipFill>
            <a:blip r:embed="rId2"/>
            <a:srcRect l="10148" t="23148" r="10000" b="63333"/>
            <a:stretch>
              <a:fillRect/>
            </a:stretch>
          </p:blipFill>
          <p:spPr>
            <a:xfrm>
              <a:off x="3429000" y="3746525"/>
              <a:ext cx="2576013" cy="596875"/>
            </a:xfrm>
            <a:prstGeom prst="rect">
              <a:avLst/>
            </a:prstGeom>
          </p:spPr>
        </p:pic>
        <p:pic>
          <p:nvPicPr>
            <p:cNvPr id="42" name="Picture 41" descr="sinewave.gif"/>
            <p:cNvPicPr>
              <a:picLocks noChangeAspect="1"/>
            </p:cNvPicPr>
            <p:nvPr/>
          </p:nvPicPr>
          <p:blipFill>
            <a:blip r:embed="rId2"/>
            <a:srcRect l="10148" t="23148" r="10000" b="63333"/>
            <a:stretch>
              <a:fillRect/>
            </a:stretch>
          </p:blipFill>
          <p:spPr>
            <a:xfrm>
              <a:off x="3454400" y="5003825"/>
              <a:ext cx="2576013" cy="596875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3492500" y="4622800"/>
              <a:ext cx="25527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000000"/>
                  </a:solidFill>
                </a:rPr>
                <a:t>230,537.22 MHz</a:t>
              </a:r>
              <a:endParaRPr lang="en-US" sz="2000" dirty="0">
                <a:solidFill>
                  <a:srgbClr val="000000"/>
                </a:solidFill>
              </a:endParaRPr>
            </a:p>
          </p:txBody>
        </p:sp>
        <p:cxnSp>
          <p:nvCxnSpPr>
            <p:cNvPr id="45" name="Straight Arrow Connector 44"/>
            <p:cNvCxnSpPr>
              <a:stCxn id="37" idx="1"/>
            </p:cNvCxnSpPr>
            <p:nvPr/>
          </p:nvCxnSpPr>
          <p:spPr>
            <a:xfrm rot="10800000">
              <a:off x="3048000" y="2633133"/>
              <a:ext cx="342900" cy="213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10800000">
              <a:off x="3098800" y="4038599"/>
              <a:ext cx="342900" cy="213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0800000">
              <a:off x="3141133" y="5342467"/>
              <a:ext cx="342900" cy="213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263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6"/>
            <a:ext cx="8229600" cy="1143000"/>
          </a:xfrm>
        </p:spPr>
        <p:txBody>
          <a:bodyPr/>
          <a:lstStyle/>
          <a:p>
            <a:r>
              <a:rPr lang="en-US" sz="3600" dirty="0" smtClean="0">
                <a:solidFill>
                  <a:srgbClr val="000000"/>
                </a:solidFill>
              </a:rPr>
              <a:t>CO in M51</a:t>
            </a:r>
            <a:endParaRPr lang="en-US" sz="3600" dirty="0">
              <a:solidFill>
                <a:srgbClr val="000000"/>
              </a:solidFill>
            </a:endParaRPr>
          </a:p>
        </p:txBody>
      </p:sp>
      <p:pic>
        <p:nvPicPr>
          <p:cNvPr id="3" name="Picture 2" descr="Koda.pdf"/>
          <p:cNvPicPr>
            <a:picLocks noChangeAspect="1"/>
          </p:cNvPicPr>
          <p:nvPr/>
        </p:nvPicPr>
        <p:blipFill>
          <a:blip r:embed="rId2"/>
          <a:srcRect l="10000" t="7037" r="7639" b="52392"/>
          <a:stretch>
            <a:fillRect/>
          </a:stretch>
        </p:blipFill>
        <p:spPr>
          <a:xfrm>
            <a:off x="266700" y="1147286"/>
            <a:ext cx="8420100" cy="5367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0" y="1765300"/>
            <a:ext cx="124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intensity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70700" y="1765300"/>
            <a:ext cx="132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velocity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39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What is an interstellar cloud made of?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pitchFamily="-65" charset="0"/>
              <a:buNone/>
            </a:pPr>
            <a:r>
              <a:rPr lang="en-US" sz="9600" dirty="0" smtClean="0">
                <a:solidFill>
                  <a:srgbClr val="BFBFBF"/>
                </a:solidFill>
              </a:rPr>
              <a:t>hydrogen</a:t>
            </a:r>
          </a:p>
          <a:p>
            <a:pPr algn="ctr">
              <a:lnSpc>
                <a:spcPts val="0"/>
              </a:lnSpc>
              <a:buFont typeface="Arial" pitchFamily="-65" charset="0"/>
              <a:buNone/>
            </a:pPr>
            <a:r>
              <a:rPr lang="en-US" sz="2400" dirty="0" smtClean="0">
                <a:solidFill>
                  <a:srgbClr val="BFBFBF"/>
                </a:solidFill>
              </a:rPr>
              <a:t>(mostly molecular hydrogen, H</a:t>
            </a:r>
            <a:r>
              <a:rPr lang="en-US" sz="2400" baseline="-25000" dirty="0" smtClean="0">
                <a:solidFill>
                  <a:srgbClr val="BFBFBF"/>
                </a:solidFill>
              </a:rPr>
              <a:t>2 </a:t>
            </a:r>
            <a:r>
              <a:rPr lang="en-US" sz="2400" dirty="0" smtClean="0">
                <a:solidFill>
                  <a:srgbClr val="BFBFBF"/>
                </a:solidFill>
              </a:rPr>
              <a:t>)</a:t>
            </a:r>
            <a:r>
              <a:rPr lang="en-US" sz="9600" dirty="0" smtClean="0">
                <a:solidFill>
                  <a:srgbClr val="BFBFBF"/>
                </a:solidFill>
              </a:rPr>
              <a:t> </a:t>
            </a:r>
          </a:p>
          <a:p>
            <a:pPr algn="ctr">
              <a:buFont typeface="Arial" pitchFamily="-65" charset="0"/>
              <a:buNone/>
            </a:pPr>
            <a:endParaRPr lang="en-US" sz="4600" dirty="0" smtClean="0">
              <a:solidFill>
                <a:srgbClr val="BFBFBF"/>
              </a:solidFill>
            </a:endParaRPr>
          </a:p>
          <a:p>
            <a:pPr algn="ctr">
              <a:buFont typeface="Arial" pitchFamily="-65" charset="0"/>
              <a:buNone/>
            </a:pPr>
            <a:r>
              <a:rPr lang="en-US" sz="4600" dirty="0" smtClean="0">
                <a:solidFill>
                  <a:srgbClr val="BFBFBF"/>
                </a:solidFill>
              </a:rPr>
              <a:t>helium</a:t>
            </a:r>
          </a:p>
          <a:p>
            <a:pPr algn="ctr">
              <a:spcBef>
                <a:spcPts val="3025"/>
              </a:spcBef>
              <a:buFont typeface="Arial" pitchFamily="-65" charset="0"/>
              <a:buNone/>
            </a:pPr>
            <a:r>
              <a:rPr lang="en-US" sz="2600" dirty="0" smtClean="0">
                <a:solidFill>
                  <a:srgbClr val="BFBFBF"/>
                </a:solidFill>
              </a:rPr>
              <a:t>    CO, </a:t>
            </a:r>
            <a:r>
              <a:rPr lang="en-US" sz="2600" dirty="0" err="1" smtClean="0">
                <a:solidFill>
                  <a:srgbClr val="BFBFBF"/>
                </a:solidFill>
              </a:rPr>
              <a:t>HCN</a:t>
            </a:r>
            <a:r>
              <a:rPr lang="en-US" sz="2600" dirty="0" smtClean="0">
                <a:solidFill>
                  <a:srgbClr val="BFBFBF"/>
                </a:solidFill>
              </a:rPr>
              <a:t>, ...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 rot="19962950">
            <a:off x="-239831" y="4124460"/>
            <a:ext cx="4461756" cy="2099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bg1"/>
                </a:solidFill>
                <a:latin typeface="Garamond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bg1"/>
                </a:solidFill>
                <a:latin typeface="Garamond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bg1"/>
                </a:solidFill>
                <a:latin typeface="Garamond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bg1"/>
                </a:solidFill>
                <a:latin typeface="Garamond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bg1"/>
                </a:solidFill>
                <a:latin typeface="Garamond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-65" charset="0"/>
              <a:buNone/>
            </a:pPr>
            <a:r>
              <a:rPr lang="en-US" sz="7000" dirty="0" smtClean="0">
                <a:solidFill>
                  <a:srgbClr val="0000FF"/>
                </a:solidFill>
              </a:rPr>
              <a:t>dust!</a:t>
            </a:r>
          </a:p>
        </p:txBody>
      </p:sp>
    </p:spTree>
    <p:extLst>
      <p:ext uri="{BB962C8B-B14F-4D97-AF65-F5344CB8AC3E}">
        <p14:creationId xmlns:p14="http://schemas.microsoft.com/office/powerpoint/2010/main" val="586862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stgra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94" y="0"/>
            <a:ext cx="646981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0531" y="6223480"/>
            <a:ext cx="1577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credit: 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H. </a:t>
            </a:r>
            <a:r>
              <a:rPr lang="en-US" sz="1200" dirty="0" err="1" smtClean="0">
                <a:solidFill>
                  <a:schemeClr val="bg1"/>
                </a:solidFill>
                <a:latin typeface="Garamond"/>
                <a:cs typeface="Garamond"/>
              </a:rPr>
              <a:t>Busemann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U. of Manchester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053" y="171630"/>
            <a:ext cx="4017864" cy="647700"/>
          </a:xfrm>
          <a:noFill/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Interstellar Dust</a:t>
            </a:r>
            <a:endParaRPr lang="en-US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74133" y="203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A</a:t>
            </a:r>
            <a:r>
              <a:rPr lang="en-US" sz="4000" dirty="0" smtClean="0">
                <a:solidFill>
                  <a:schemeClr val="tx1"/>
                </a:solidFill>
              </a:rPr>
              <a:t> “dense” interstellar cloud = </a:t>
            </a:r>
            <a:br>
              <a:rPr lang="en-US" sz="4000" dirty="0" smtClean="0">
                <a:solidFill>
                  <a:schemeClr val="tx1"/>
                </a:solidFill>
              </a:rPr>
            </a:br>
            <a:r>
              <a:rPr lang="en-US" sz="4000" dirty="0" smtClean="0">
                <a:solidFill>
                  <a:schemeClr val="tx1"/>
                </a:solidFill>
              </a:rPr>
              <a:t>ultra-high vacuum on Earth!</a:t>
            </a:r>
          </a:p>
        </p:txBody>
      </p:sp>
      <p:pic>
        <p:nvPicPr>
          <p:cNvPr id="17411" name="Content Placeholder 3" descr="hegs_2.jpg"/>
          <p:cNvPicPr>
            <a:picLocks noGrp="1" noChangeAspect="1"/>
          </p:cNvPicPr>
          <p:nvPr>
            <p:ph idx="1"/>
          </p:nvPr>
        </p:nvPicPr>
        <p:blipFill>
          <a:blip r:embed="rId2"/>
          <a:srcRect t="2469" b="17980"/>
          <a:stretch>
            <a:fillRect/>
          </a:stretch>
        </p:blipFill>
        <p:spPr>
          <a:xfrm>
            <a:off x="0" y="1402434"/>
            <a:ext cx="9144000" cy="5455566"/>
          </a:xfrm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6629400" y="6581001"/>
            <a:ext cx="2514600" cy="276999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dirty="0" smtClean="0">
                <a:latin typeface="Calibri" pitchFamily="-65" charset="0"/>
              </a:rPr>
              <a:t>Photo: Oak </a:t>
            </a:r>
            <a:r>
              <a:rPr lang="en-US" sz="1200" dirty="0">
                <a:latin typeface="Calibri" pitchFamily="-65" charset="0"/>
              </a:rPr>
              <a:t>Ridge National Lab</a:t>
            </a:r>
          </a:p>
        </p:txBody>
      </p:sp>
    </p:spTree>
    <p:extLst>
      <p:ext uri="{BB962C8B-B14F-4D97-AF65-F5344CB8AC3E}">
        <p14:creationId xmlns:p14="http://schemas.microsoft.com/office/powerpoint/2010/main" val="1935763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Radio astronomy</a:t>
            </a:r>
            <a:endParaRPr lang="en-US" b="1" dirty="0"/>
          </a:p>
          <a:p>
            <a:pPr lvl="1"/>
            <a:r>
              <a:rPr lang="en-US" dirty="0"/>
              <a:t>Electromagnetic spectrum</a:t>
            </a:r>
          </a:p>
          <a:p>
            <a:pPr lvl="1"/>
            <a:r>
              <a:rPr lang="en-US" dirty="0"/>
              <a:t>Interstellar dust and molecules</a:t>
            </a:r>
          </a:p>
          <a:p>
            <a:pPr lvl="1"/>
            <a:r>
              <a:rPr lang="en-US" dirty="0"/>
              <a:t>Looking at radiation from space</a:t>
            </a:r>
          </a:p>
          <a:p>
            <a:pPr lvl="1"/>
            <a:endParaRPr lang="en-US" dirty="0"/>
          </a:p>
          <a:p>
            <a:r>
              <a:rPr lang="en-US" b="1" dirty="0" smtClean="0"/>
              <a:t>Telescopes</a:t>
            </a:r>
            <a:endParaRPr lang="en-US" b="1" dirty="0"/>
          </a:p>
          <a:p>
            <a:pPr lvl="1"/>
            <a:r>
              <a:rPr lang="en-US" dirty="0"/>
              <a:t>Angular resolution &amp; diffraction limit</a:t>
            </a:r>
          </a:p>
          <a:p>
            <a:pPr lvl="1"/>
            <a:r>
              <a:rPr lang="en-US" dirty="0"/>
              <a:t>Single-dish vs. multi-dish array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b="1" dirty="0" smtClean="0"/>
              <a:t>Polarization with CARMA</a:t>
            </a:r>
          </a:p>
          <a:p>
            <a:pPr lvl="1"/>
            <a:r>
              <a:rPr lang="en-US" dirty="0" smtClean="0"/>
              <a:t>Magnetic fields in forming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Radio astronomy</a:t>
            </a:r>
            <a:endParaRPr lang="en-US" b="1" dirty="0">
              <a:solidFill>
                <a:srgbClr val="BFBFBF"/>
              </a:solidFill>
            </a:endParaRPr>
          </a:p>
          <a:p>
            <a:pPr lvl="1"/>
            <a:r>
              <a:rPr lang="en-US" dirty="0">
                <a:solidFill>
                  <a:srgbClr val="BFBFBF"/>
                </a:solidFill>
              </a:rPr>
              <a:t>Electromagnetic spectrum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Interstellar dust and molecules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Looking at radiation from space</a:t>
            </a:r>
          </a:p>
          <a:p>
            <a:pPr lvl="1"/>
            <a:endParaRPr lang="en-US" dirty="0"/>
          </a:p>
          <a:p>
            <a:r>
              <a:rPr lang="en-US" b="1" dirty="0" smtClean="0"/>
              <a:t>Telescopes</a:t>
            </a:r>
            <a:endParaRPr lang="en-US" b="1" dirty="0"/>
          </a:p>
          <a:p>
            <a:pPr lvl="1"/>
            <a:r>
              <a:rPr lang="en-US" dirty="0"/>
              <a:t>Angular resolution &amp; diffraction limit</a:t>
            </a:r>
          </a:p>
          <a:p>
            <a:pPr lvl="1"/>
            <a:r>
              <a:rPr lang="en-US" dirty="0"/>
              <a:t>Single-dish vs. multi-dish array</a:t>
            </a:r>
          </a:p>
          <a:p>
            <a:pPr marL="274320" lvl="1" indent="0">
              <a:buNone/>
            </a:pPr>
            <a:endParaRPr lang="en-US" dirty="0" smtClean="0">
              <a:solidFill>
                <a:srgbClr val="BFBFBF"/>
              </a:solidFill>
            </a:endParaRPr>
          </a:p>
          <a:p>
            <a:r>
              <a:rPr lang="en-US" b="1" dirty="0" smtClean="0">
                <a:solidFill>
                  <a:srgbClr val="BFBFBF"/>
                </a:solidFill>
              </a:rPr>
              <a:t>Polarization with CARMA</a:t>
            </a:r>
          </a:p>
          <a:p>
            <a:pPr lvl="1"/>
            <a:r>
              <a:rPr lang="en-US" dirty="0" smtClean="0">
                <a:solidFill>
                  <a:srgbClr val="BFBFBF"/>
                </a:solidFill>
              </a:rPr>
              <a:t>Magnetic fields in forming stars</a:t>
            </a:r>
            <a:endParaRPr lang="en-US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601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568"/>
              </a:spcBef>
            </a:pPr>
            <a:r>
              <a:rPr lang="en-US" dirty="0" smtClean="0"/>
              <a:t>If you viewed our solar system from a distance of 400 light years, Saturn’s orbit would be like looking at </a:t>
            </a:r>
            <a:r>
              <a:rPr lang="en-US" b="1" dirty="0" smtClean="0">
                <a:solidFill>
                  <a:srgbClr val="FFFF00"/>
                </a:solidFill>
              </a:rPr>
              <a:t>a dime, 15 miles away!</a:t>
            </a:r>
          </a:p>
          <a:p>
            <a:pPr lvl="1">
              <a:spcBef>
                <a:spcPts val="5568"/>
              </a:spcBef>
            </a:pPr>
            <a:r>
              <a:rPr lang="en-US" dirty="0" smtClean="0"/>
              <a:t>1 light year = distance light can travel in a year        (6 trillion miles!)</a:t>
            </a:r>
            <a:endParaRPr lang="en-US" dirty="0"/>
          </a:p>
          <a:p>
            <a:pPr marL="457200" lvl="1" indent="0">
              <a:spcBef>
                <a:spcPts val="5568"/>
              </a:spcBef>
              <a:buNone/>
            </a:pP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Angular Resolution</a:t>
            </a:r>
            <a:endParaRPr lang="en-US" dirty="0"/>
          </a:p>
        </p:txBody>
      </p:sp>
      <p:pic>
        <p:nvPicPr>
          <p:cNvPr id="2" name="Picture 1" descr="dim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5141" r="9700" b="9662"/>
          <a:stretch/>
        </p:blipFill>
        <p:spPr>
          <a:xfrm>
            <a:off x="6709662" y="4425379"/>
            <a:ext cx="1783257" cy="1700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7274"/>
            <a:ext cx="8229600" cy="1143000"/>
          </a:xfrm>
        </p:spPr>
        <p:txBody>
          <a:bodyPr/>
          <a:lstStyle/>
          <a:p>
            <a:r>
              <a:rPr lang="en-US" sz="3600" b="1" dirty="0">
                <a:solidFill>
                  <a:srgbClr val="000000"/>
                </a:solidFill>
              </a:rPr>
              <a:t>D</a:t>
            </a:r>
            <a:r>
              <a:rPr lang="en-US" sz="3600" b="1" dirty="0" smtClean="0">
                <a:solidFill>
                  <a:srgbClr val="000000"/>
                </a:solidFill>
              </a:rPr>
              <a:t>iffraction </a:t>
            </a:r>
            <a:r>
              <a:rPr lang="en-US" sz="3600" b="1" dirty="0">
                <a:solidFill>
                  <a:srgbClr val="000000"/>
                </a:solidFill>
              </a:rPr>
              <a:t>L</a:t>
            </a:r>
            <a:r>
              <a:rPr lang="en-US" sz="3600" b="1" dirty="0" smtClean="0">
                <a:solidFill>
                  <a:srgbClr val="000000"/>
                </a:solidFill>
              </a:rPr>
              <a:t>imit</a:t>
            </a:r>
            <a:endParaRPr lang="en-US" sz="3600" b="1" dirty="0">
              <a:solidFill>
                <a:srgbClr val="00000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305850" y="1665851"/>
            <a:ext cx="5410200" cy="14604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dirty="0" err="1" smtClean="0">
                <a:solidFill>
                  <a:srgbClr val="000000"/>
                </a:solidFill>
              </a:rPr>
              <a:t>λ</a:t>
            </a:r>
            <a:r>
              <a:rPr lang="en-US" dirty="0" smtClean="0">
                <a:solidFill>
                  <a:srgbClr val="000000"/>
                </a:solidFill>
              </a:rPr>
              <a:t> = wavelength </a:t>
            </a:r>
          </a:p>
          <a:p>
            <a:pPr>
              <a:buNone/>
            </a:pPr>
            <a:r>
              <a:rPr lang="en-US" dirty="0" err="1" smtClean="0">
                <a:solidFill>
                  <a:srgbClr val="000000"/>
                </a:solidFill>
              </a:rPr>
              <a:t>D</a:t>
            </a:r>
            <a:r>
              <a:rPr lang="en-US" dirty="0" smtClean="0">
                <a:solidFill>
                  <a:srgbClr val="000000"/>
                </a:solidFill>
              </a:rPr>
              <a:t> = telescope diameter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</a:rPr>
              <a:t> 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sz="half" idx="2"/>
          </p:nvPr>
        </p:nvGraphicFramePr>
        <p:xfrm>
          <a:off x="762000" y="4279900"/>
          <a:ext cx="7696200" cy="199412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565400"/>
                <a:gridCol w="2565400"/>
                <a:gridCol w="2565400"/>
              </a:tblGrid>
              <a:tr h="646139">
                <a:tc>
                  <a:txBody>
                    <a:bodyPr/>
                    <a:lstStyle/>
                    <a:p>
                      <a:pPr algn="ctr"/>
                      <a:endParaRPr lang="en-US" sz="3600" b="0" dirty="0">
                        <a:solidFill>
                          <a:srgbClr val="000000"/>
                        </a:solidFill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 </a:t>
                      </a:r>
                      <a:r>
                        <a:rPr lang="en-US" sz="3600" b="0" dirty="0" err="1" smtClean="0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λ</a:t>
                      </a:r>
                      <a:endParaRPr lang="en-US" sz="3600" b="0" dirty="0">
                        <a:solidFill>
                          <a:srgbClr val="000000"/>
                        </a:solidFill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dirty="0" smtClean="0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 D</a:t>
                      </a:r>
                      <a:endParaRPr lang="en-US" sz="3600" b="0" dirty="0">
                        <a:solidFill>
                          <a:srgbClr val="000000"/>
                        </a:solidFill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  <a:tr h="67399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optical</a:t>
                      </a:r>
                      <a:endParaRPr lang="en-US" sz="3600" dirty="0">
                        <a:solidFill>
                          <a:srgbClr val="000000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0.0005 mm</a:t>
                      </a:r>
                      <a:endParaRPr lang="en-US" sz="3600" dirty="0">
                        <a:solidFill>
                          <a:srgbClr val="000000"/>
                        </a:solidFill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aseline="0" dirty="0" smtClean="0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25 inches</a:t>
                      </a:r>
                      <a:endParaRPr lang="en-US" sz="3600" dirty="0">
                        <a:solidFill>
                          <a:srgbClr val="000000"/>
                        </a:solidFill>
                        <a:latin typeface="Garamond"/>
                        <a:cs typeface="Garamond"/>
                      </a:endParaRPr>
                    </a:p>
                  </a:txBody>
                  <a:tcPr/>
                </a:tc>
              </a:tr>
              <a:tr h="673992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radio</a:t>
                      </a:r>
                      <a:endParaRPr lang="en-US" sz="3600" dirty="0">
                        <a:solidFill>
                          <a:srgbClr val="000000"/>
                        </a:solidFill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1.3 mm</a:t>
                      </a:r>
                      <a:endParaRPr lang="en-US" sz="3600" dirty="0">
                        <a:solidFill>
                          <a:srgbClr val="000000"/>
                        </a:solidFill>
                        <a:latin typeface="Garamond"/>
                        <a:cs typeface="Garamond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 smtClean="0">
                          <a:solidFill>
                            <a:srgbClr val="000000"/>
                          </a:solidFill>
                          <a:latin typeface="Garamond"/>
                          <a:cs typeface="Garamond"/>
                        </a:rPr>
                        <a:t>1 mile</a:t>
                      </a:r>
                      <a:endParaRPr lang="en-US" sz="3600" dirty="0">
                        <a:solidFill>
                          <a:srgbClr val="000000"/>
                        </a:solidFill>
                        <a:latin typeface="Garamond"/>
                        <a:cs typeface="Garamond"/>
                      </a:endParaRPr>
                    </a:p>
                  </a:txBody>
                  <a:tcPr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62000" y="1278918"/>
            <a:ext cx="7696200" cy="1753663"/>
            <a:chOff x="762000" y="1394754"/>
            <a:chExt cx="7696200" cy="1753663"/>
          </a:xfrm>
        </p:grpSpPr>
        <p:graphicFrame>
          <p:nvGraphicFramePr>
            <p:cNvPr id="13" name="Object 12"/>
            <p:cNvGraphicFramePr>
              <a:graphicFrameLocks noChangeAspect="1"/>
            </p:cNvGraphicFramePr>
            <p:nvPr/>
          </p:nvGraphicFramePr>
          <p:xfrm>
            <a:off x="1554876" y="1738435"/>
            <a:ext cx="1524000" cy="1133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7" name="Equation" r:id="rId3" imgW="495300" imgH="368300" progId="Equation.3">
                    <p:embed/>
                  </p:oleObj>
                </mc:Choice>
                <mc:Fallback>
                  <p:oleObj name="Equation" r:id="rId3" imgW="495300" imgH="368300" progId="Equation.3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4876" y="1738435"/>
                          <a:ext cx="1524000" cy="1133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00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FF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762000" y="1394754"/>
              <a:ext cx="7696200" cy="1753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62000" y="3879790"/>
            <a:ext cx="3543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aramond"/>
                <a:cs typeface="Garamond"/>
              </a:rPr>
              <a:t>To see a dime 15 miles away:</a:t>
            </a:r>
            <a:endParaRPr lang="en-US" sz="2000" dirty="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BT-DonStonePhoto_med.jpg"/>
          <p:cNvPicPr>
            <a:picLocks noChangeAspect="1"/>
          </p:cNvPicPr>
          <p:nvPr/>
        </p:nvPicPr>
        <p:blipFill>
          <a:blip r:embed="rId2">
            <a:lum contrast="18000"/>
          </a:blip>
          <a:stretch>
            <a:fillRect/>
          </a:stretch>
        </p:blipFill>
        <p:spPr>
          <a:xfrm>
            <a:off x="0" y="0"/>
            <a:ext cx="9144000" cy="6850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91200" y="191869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aramond"/>
                <a:cs typeface="Garamond"/>
              </a:rPr>
              <a:t>Robert </a:t>
            </a:r>
            <a:r>
              <a:rPr lang="en-US" sz="2000" dirty="0" err="1" smtClean="0">
                <a:latin typeface="Garamond"/>
                <a:cs typeface="Garamond"/>
              </a:rPr>
              <a:t>C</a:t>
            </a:r>
            <a:r>
              <a:rPr lang="en-US" sz="2000" dirty="0" smtClean="0">
                <a:latin typeface="Garamond"/>
                <a:cs typeface="Garamond"/>
              </a:rPr>
              <a:t>. Byrd telescope </a:t>
            </a:r>
          </a:p>
          <a:p>
            <a:pPr algn="ctr"/>
            <a:r>
              <a:rPr lang="en-US" sz="2000" dirty="0" smtClean="0">
                <a:latin typeface="Garamond"/>
                <a:cs typeface="Garamond"/>
              </a:rPr>
              <a:t>Green Bank, WV</a:t>
            </a:r>
            <a:endParaRPr lang="en-US" sz="2000" dirty="0"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4" y="6549546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NRAO / AUI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328267" y="1238670"/>
            <a:ext cx="23622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Garamond"/>
                <a:cs typeface="Garamond"/>
              </a:rPr>
              <a:t>D = 100 meters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ecibo_Observator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123" y="0"/>
            <a:ext cx="9229123" cy="7544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50292" y="6568776"/>
            <a:ext cx="7041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Credit: http://nerd-</a:t>
            </a:r>
            <a:r>
              <a:rPr lang="en-US" sz="1200" dirty="0" err="1">
                <a:solidFill>
                  <a:schemeClr val="bg1"/>
                </a:solidFill>
                <a:latin typeface="Garamond"/>
                <a:cs typeface="Garamond"/>
              </a:rPr>
              <a:t>alert.net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Garamond"/>
                <a:cs typeface="Garamond"/>
              </a:rPr>
              <a:t>wp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-content/uploads/2011/04/</a:t>
            </a:r>
            <a:r>
              <a:rPr lang="en-US" sz="1200" dirty="0" err="1">
                <a:solidFill>
                  <a:schemeClr val="bg1"/>
                </a:solidFill>
                <a:latin typeface="Garamond"/>
                <a:cs typeface="Garamond"/>
              </a:rPr>
              <a:t>Arecibo_Observatory.jpg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58482" y="-150903"/>
            <a:ext cx="650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Garamond"/>
                <a:cs typeface="Garamond"/>
              </a:rPr>
              <a:t>Arecibo Observatory, Puerto Rico</a:t>
            </a:r>
            <a:endParaRPr lang="en-US" sz="3600" dirty="0"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97215" y="394828"/>
            <a:ext cx="252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Garamond"/>
                <a:cs typeface="Garamond"/>
              </a:rPr>
              <a:t>D = 305 m</a:t>
            </a:r>
            <a:endParaRPr lang="en-US" sz="360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8329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FirstSectionRead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228600"/>
            <a:ext cx="331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aramond"/>
                <a:cs typeface="Garamond"/>
              </a:rPr>
              <a:t>GBT</a:t>
            </a:r>
            <a:r>
              <a:rPr lang="en-US" dirty="0" smtClean="0">
                <a:latin typeface="Garamond"/>
                <a:cs typeface="Garamond"/>
              </a:rPr>
              <a:t> track replacement, 2007</a:t>
            </a:r>
            <a:endParaRPr lang="en-US" dirty="0"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7600" y="2984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3700" y="6388100"/>
            <a:ext cx="171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photo: </a:t>
            </a:r>
            <a:r>
              <a:rPr lang="en-US" sz="1200" dirty="0" err="1" smtClean="0">
                <a:solidFill>
                  <a:srgbClr val="FFFFFF"/>
                </a:solidFill>
              </a:rPr>
              <a:t>NRAO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1"/>
          <p:cNvGrpSpPr/>
          <p:nvPr/>
        </p:nvGrpSpPr>
        <p:grpSpPr>
          <a:xfrm>
            <a:off x="203200" y="-967330"/>
            <a:ext cx="5221719" cy="5324852"/>
            <a:chOff x="431800" y="-929230"/>
            <a:chExt cx="5221719" cy="5324852"/>
          </a:xfrm>
        </p:grpSpPr>
        <p:sp>
          <p:nvSpPr>
            <p:cNvPr id="4" name="Trapezoid 3"/>
            <p:cNvSpPr/>
            <p:nvPr/>
          </p:nvSpPr>
          <p:spPr>
            <a:xfrm>
              <a:off x="1854330" y="2971800"/>
              <a:ext cx="990600" cy="1423822"/>
            </a:xfrm>
            <a:prstGeom prst="trapezoid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c 1"/>
            <p:cNvSpPr/>
            <p:nvPr/>
          </p:nvSpPr>
          <p:spPr>
            <a:xfrm rot="9625607">
              <a:off x="772942" y="-929230"/>
              <a:ext cx="4880577" cy="4242398"/>
            </a:xfrm>
            <a:prstGeom prst="arc">
              <a:avLst>
                <a:gd name="adj1" fmla="val 16200000"/>
                <a:gd name="adj2" fmla="val 21552775"/>
              </a:avLst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431800" y="4382211"/>
              <a:ext cx="3604259" cy="13411"/>
            </a:xfrm>
            <a:prstGeom prst="line">
              <a:avLst/>
            </a:prstGeom>
            <a:ln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rot="1220014">
              <a:off x="1151077" y="814252"/>
              <a:ext cx="3193074" cy="1831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/>
            </a:p>
            <a:p>
              <a:pPr algn="ctr"/>
              <a:endParaRPr lang="en-US" dirty="0"/>
            </a:p>
          </p:txBody>
        </p:sp>
        <p:cxnSp>
          <p:nvCxnSpPr>
            <p:cNvPr id="31" name="Straight Connector 30"/>
            <p:cNvCxnSpPr>
              <a:stCxn id="2" idx="2"/>
            </p:cNvCxnSpPr>
            <p:nvPr/>
          </p:nvCxnSpPr>
          <p:spPr>
            <a:xfrm rot="5400000" flipH="1" flipV="1">
              <a:off x="1719783" y="975223"/>
              <a:ext cx="271442" cy="1860063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2" idx="0"/>
            </p:cNvCxnSpPr>
            <p:nvPr/>
          </p:nvCxnSpPr>
          <p:spPr>
            <a:xfrm flipH="1" flipV="1">
              <a:off x="2785536" y="1769533"/>
              <a:ext cx="1138320" cy="1421060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Block Arc 45"/>
            <p:cNvSpPr/>
            <p:nvPr/>
          </p:nvSpPr>
          <p:spPr>
            <a:xfrm rot="12083519">
              <a:off x="2625890" y="1775192"/>
              <a:ext cx="262469" cy="99266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16200000" flipH="1">
              <a:off x="2266392" y="5284"/>
              <a:ext cx="1117095" cy="3011530"/>
            </a:xfrm>
            <a:prstGeom prst="straightConnector1">
              <a:avLst/>
            </a:prstGeom>
            <a:ln w="25400" cap="flat" cmpd="sng" algn="ctr">
              <a:solidFill>
                <a:srgbClr val="FF0000"/>
              </a:solidFill>
              <a:prstDash val="dash"/>
              <a:round/>
              <a:headEnd type="arrow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2425700" y="1155700"/>
              <a:ext cx="86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0000"/>
                  </a:solidFill>
                </a:rPr>
                <a:t>D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685800" y="5791200"/>
            <a:ext cx="298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Garamond"/>
                <a:cs typeface="Garamond"/>
              </a:rPr>
              <a:t>Single-dish telescope</a:t>
            </a:r>
            <a:endParaRPr lang="en-US" dirty="0">
              <a:latin typeface="Garamond"/>
              <a:cs typeface="Garamond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4629652" y="583828"/>
            <a:ext cx="4050296" cy="5576704"/>
            <a:chOff x="4629652" y="583828"/>
            <a:chExt cx="4050296" cy="5576704"/>
          </a:xfrm>
        </p:grpSpPr>
        <p:grpSp>
          <p:nvGrpSpPr>
            <p:cNvPr id="5" name="Group 130"/>
            <p:cNvGrpSpPr/>
            <p:nvPr/>
          </p:nvGrpSpPr>
          <p:grpSpPr>
            <a:xfrm>
              <a:off x="4629652" y="583828"/>
              <a:ext cx="4050296" cy="4610472"/>
              <a:chOff x="4566539" y="596528"/>
              <a:chExt cx="4050296" cy="4610472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4618567" y="4394200"/>
                <a:ext cx="3604259" cy="13411"/>
              </a:xfrm>
              <a:prstGeom prst="line">
                <a:avLst/>
              </a:prstGeom>
              <a:ln>
                <a:solidFill>
                  <a:srgbClr val="969696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/>
              <p:cNvSpPr/>
              <p:nvPr/>
            </p:nvSpPr>
            <p:spPr>
              <a:xfrm>
                <a:off x="5705593" y="4826000"/>
                <a:ext cx="1531995" cy="381000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2"/>
                    </a:solidFill>
                  </a:rPr>
                  <a:t>computer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30" name="Shape 29"/>
              <p:cNvCxnSpPr>
                <a:stCxn id="13" idx="2"/>
                <a:endCxn id="26" idx="3"/>
              </p:cNvCxnSpPr>
              <p:nvPr/>
            </p:nvCxnSpPr>
            <p:spPr>
              <a:xfrm rot="5400000">
                <a:off x="7122374" y="4497425"/>
                <a:ext cx="634289" cy="403860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>
                <a:stCxn id="10" idx="2"/>
              </p:cNvCxnSpPr>
              <p:nvPr/>
            </p:nvCxnSpPr>
            <p:spPr>
              <a:xfrm rot="16200000" flipH="1">
                <a:off x="6634320" y="4604105"/>
                <a:ext cx="443791" cy="1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hape 36"/>
              <p:cNvCxnSpPr>
                <a:stCxn id="7" idx="2"/>
                <a:endCxn id="26" idx="1"/>
              </p:cNvCxnSpPr>
              <p:nvPr/>
            </p:nvCxnSpPr>
            <p:spPr>
              <a:xfrm rot="16200000" flipH="1">
                <a:off x="4988401" y="4299307"/>
                <a:ext cx="634289" cy="800096"/>
              </a:xfrm>
              <a:prstGeom prst="bentConnector2">
                <a:avLst/>
              </a:prstGeom>
              <a:ln>
                <a:solidFill>
                  <a:srgbClr val="FF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Group 4"/>
              <p:cNvGrpSpPr/>
              <p:nvPr/>
            </p:nvGrpSpPr>
            <p:grpSpPr>
              <a:xfrm>
                <a:off x="4566539" y="3276600"/>
                <a:ext cx="1012037" cy="1104161"/>
                <a:chOff x="798212" y="-1895852"/>
                <a:chExt cx="4880577" cy="5324852"/>
              </a:xfrm>
            </p:grpSpPr>
            <p:sp>
              <p:nvSpPr>
                <p:cNvPr id="97" name="Trapezoid 96"/>
                <p:cNvSpPr/>
                <p:nvPr/>
              </p:nvSpPr>
              <p:spPr>
                <a:xfrm>
                  <a:off x="1752600" y="2286000"/>
                  <a:ext cx="990600" cy="1143000"/>
                </a:xfrm>
                <a:prstGeom prst="trapezoid">
                  <a:avLst/>
                </a:prstGeom>
                <a:solidFill>
                  <a:schemeClr val="accent2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Arc 97"/>
                <p:cNvSpPr/>
                <p:nvPr/>
              </p:nvSpPr>
              <p:spPr>
                <a:xfrm rot="9625607">
                  <a:off x="798212" y="-1895852"/>
                  <a:ext cx="4880577" cy="4242398"/>
                </a:xfrm>
                <a:prstGeom prst="arc">
                  <a:avLst>
                    <a:gd name="adj1" fmla="val 16200000"/>
                    <a:gd name="adj2" fmla="val 21552775"/>
                  </a:avLst>
                </a:prstGeom>
                <a:solidFill>
                  <a:schemeClr val="accent1"/>
                </a:solidFill>
                <a:ln w="508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92" name="Straight Connector 91"/>
              <p:cNvCxnSpPr/>
              <p:nvPr/>
            </p:nvCxnSpPr>
            <p:spPr>
              <a:xfrm>
                <a:off x="4588934" y="4386447"/>
                <a:ext cx="747380" cy="2781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ectangle 92"/>
              <p:cNvSpPr/>
              <p:nvPr/>
            </p:nvSpPr>
            <p:spPr>
              <a:xfrm rot="1220014">
                <a:off x="5188214" y="596528"/>
                <a:ext cx="662117" cy="350477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p:cxnSp>
            <p:nvCxnSpPr>
              <p:cNvPr id="94" name="Straight Connector 93"/>
              <p:cNvCxnSpPr>
                <a:stCxn id="98" idx="2"/>
              </p:cNvCxnSpPr>
              <p:nvPr/>
            </p:nvCxnSpPr>
            <p:spPr>
              <a:xfrm rot="5400000" flipH="1" flipV="1">
                <a:off x="4762877" y="3671507"/>
                <a:ext cx="56286" cy="38570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>
                <a:stCxn id="98" idx="0"/>
              </p:cNvCxnSpPr>
              <p:nvPr/>
            </p:nvCxnSpPr>
            <p:spPr>
              <a:xfrm flipH="1" flipV="1">
                <a:off x="4983871" y="3836215"/>
                <a:ext cx="236042" cy="294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Block Arc 95"/>
              <p:cNvSpPr/>
              <p:nvPr/>
            </p:nvSpPr>
            <p:spPr>
              <a:xfrm rot="12083519">
                <a:off x="4950766" y="3840564"/>
                <a:ext cx="54426" cy="20584"/>
              </a:xfrm>
              <a:prstGeom prst="blockArc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" name="Group 4"/>
              <p:cNvGrpSpPr/>
              <p:nvPr/>
            </p:nvGrpSpPr>
            <p:grpSpPr>
              <a:xfrm>
                <a:off x="6522339" y="3302000"/>
                <a:ext cx="1012037" cy="1104161"/>
                <a:chOff x="798212" y="-1895852"/>
                <a:chExt cx="4880577" cy="5324852"/>
              </a:xfrm>
            </p:grpSpPr>
            <p:sp>
              <p:nvSpPr>
                <p:cNvPr id="108" name="Trapezoid 107"/>
                <p:cNvSpPr/>
                <p:nvPr/>
              </p:nvSpPr>
              <p:spPr>
                <a:xfrm>
                  <a:off x="1752600" y="2286000"/>
                  <a:ext cx="990600" cy="1143000"/>
                </a:xfrm>
                <a:prstGeom prst="trapezoid">
                  <a:avLst/>
                </a:prstGeom>
                <a:solidFill>
                  <a:schemeClr val="accent2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Arc 108"/>
                <p:cNvSpPr/>
                <p:nvPr/>
              </p:nvSpPr>
              <p:spPr>
                <a:xfrm rot="9625607">
                  <a:off x="798212" y="-1895852"/>
                  <a:ext cx="4880577" cy="4242398"/>
                </a:xfrm>
                <a:prstGeom prst="arc">
                  <a:avLst>
                    <a:gd name="adj1" fmla="val 16200000"/>
                    <a:gd name="adj2" fmla="val 21552775"/>
                  </a:avLst>
                </a:prstGeom>
                <a:solidFill>
                  <a:schemeClr val="accent1"/>
                </a:solidFill>
                <a:ln w="508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03" name="Straight Connector 102"/>
              <p:cNvCxnSpPr/>
              <p:nvPr/>
            </p:nvCxnSpPr>
            <p:spPr>
              <a:xfrm>
                <a:off x="6451600" y="4403380"/>
                <a:ext cx="747380" cy="2781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103"/>
              <p:cNvSpPr/>
              <p:nvPr/>
            </p:nvSpPr>
            <p:spPr>
              <a:xfrm rot="1220014">
                <a:off x="7132073" y="711505"/>
                <a:ext cx="662117" cy="341777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/>
              <p:cNvCxnSpPr>
                <a:stCxn id="109" idx="2"/>
              </p:cNvCxnSpPr>
              <p:nvPr/>
            </p:nvCxnSpPr>
            <p:spPr>
              <a:xfrm rot="5400000" flipH="1" flipV="1">
                <a:off x="6718677" y="3696907"/>
                <a:ext cx="56286" cy="38570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109" idx="0"/>
              </p:cNvCxnSpPr>
              <p:nvPr/>
            </p:nvCxnSpPr>
            <p:spPr>
              <a:xfrm flipH="1" flipV="1">
                <a:off x="6939671" y="3861615"/>
                <a:ext cx="236042" cy="294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Block Arc 106"/>
              <p:cNvSpPr/>
              <p:nvPr/>
            </p:nvSpPr>
            <p:spPr>
              <a:xfrm rot="12083519">
                <a:off x="6906567" y="3862789"/>
                <a:ext cx="54426" cy="20584"/>
              </a:xfrm>
              <a:prstGeom prst="blockArc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oup 4"/>
              <p:cNvGrpSpPr/>
              <p:nvPr/>
            </p:nvGrpSpPr>
            <p:grpSpPr>
              <a:xfrm>
                <a:off x="7360539" y="3302000"/>
                <a:ext cx="1012037" cy="1104161"/>
                <a:chOff x="798212" y="-1895852"/>
                <a:chExt cx="4880577" cy="5324852"/>
              </a:xfrm>
            </p:grpSpPr>
            <p:sp>
              <p:nvSpPr>
                <p:cNvPr id="119" name="Trapezoid 118"/>
                <p:cNvSpPr/>
                <p:nvPr/>
              </p:nvSpPr>
              <p:spPr>
                <a:xfrm>
                  <a:off x="1752600" y="2286000"/>
                  <a:ext cx="990600" cy="1143000"/>
                </a:xfrm>
                <a:prstGeom prst="trapezoid">
                  <a:avLst/>
                </a:prstGeom>
                <a:solidFill>
                  <a:schemeClr val="accent2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Arc 119"/>
                <p:cNvSpPr/>
                <p:nvPr/>
              </p:nvSpPr>
              <p:spPr>
                <a:xfrm rot="9625607">
                  <a:off x="798212" y="-1895852"/>
                  <a:ext cx="4880577" cy="4242398"/>
                </a:xfrm>
                <a:prstGeom prst="arc">
                  <a:avLst>
                    <a:gd name="adj1" fmla="val 16200000"/>
                    <a:gd name="adj2" fmla="val 21552775"/>
                  </a:avLst>
                </a:prstGeom>
                <a:solidFill>
                  <a:schemeClr val="accent1"/>
                </a:solidFill>
                <a:ln w="508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14" name="Straight Connector 113"/>
              <p:cNvCxnSpPr/>
              <p:nvPr/>
            </p:nvCxnSpPr>
            <p:spPr>
              <a:xfrm>
                <a:off x="7289800" y="4403380"/>
                <a:ext cx="747380" cy="2781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angle 114"/>
              <p:cNvSpPr/>
              <p:nvPr/>
            </p:nvSpPr>
            <p:spPr>
              <a:xfrm rot="1220014">
                <a:off x="7954718" y="798242"/>
                <a:ext cx="662117" cy="332825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</p:txBody>
          </p:sp>
          <p:cxnSp>
            <p:nvCxnSpPr>
              <p:cNvPr id="116" name="Straight Connector 115"/>
              <p:cNvCxnSpPr>
                <a:stCxn id="120" idx="2"/>
              </p:cNvCxnSpPr>
              <p:nvPr/>
            </p:nvCxnSpPr>
            <p:spPr>
              <a:xfrm rot="5400000" flipH="1" flipV="1">
                <a:off x="7556877" y="3696907"/>
                <a:ext cx="56286" cy="38570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>
                <a:stCxn id="120" idx="0"/>
              </p:cNvCxnSpPr>
              <p:nvPr/>
            </p:nvCxnSpPr>
            <p:spPr>
              <a:xfrm flipH="1" flipV="1">
                <a:off x="7777871" y="3861615"/>
                <a:ext cx="236042" cy="2946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8" name="Block Arc 117"/>
              <p:cNvSpPr/>
              <p:nvPr/>
            </p:nvSpPr>
            <p:spPr>
              <a:xfrm rot="12083519">
                <a:off x="7744767" y="3862789"/>
                <a:ext cx="54426" cy="20584"/>
              </a:xfrm>
              <a:prstGeom prst="blockArc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" name="Straight Arrow Connector 24"/>
              <p:cNvCxnSpPr>
                <a:endCxn id="115" idx="3"/>
              </p:cNvCxnSpPr>
              <p:nvPr/>
            </p:nvCxnSpPr>
            <p:spPr>
              <a:xfrm>
                <a:off x="5548115" y="1380457"/>
                <a:ext cx="3048090" cy="1196948"/>
              </a:xfrm>
              <a:prstGeom prst="straightConnector1">
                <a:avLst/>
              </a:prstGeom>
              <a:ln w="25400" cap="flat" cmpd="sng" algn="ctr">
                <a:solidFill>
                  <a:srgbClr val="FF0000"/>
                </a:solidFill>
                <a:prstDash val="dash"/>
                <a:round/>
                <a:headEnd type="arrow" w="med" len="med"/>
                <a:tailEnd type="arrow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TextBox 126"/>
              <p:cNvSpPr txBox="1"/>
              <p:nvPr/>
            </p:nvSpPr>
            <p:spPr>
              <a:xfrm>
                <a:off x="6769100" y="1638300"/>
                <a:ext cx="863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rgbClr val="FF0000"/>
                    </a:solidFill>
                  </a:rPr>
                  <a:t>D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4724400" y="5791200"/>
              <a:ext cx="3594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Garamond"/>
                  <a:cs typeface="Garamond"/>
                </a:rPr>
                <a:t>Aperture-synthesis </a:t>
              </a:r>
              <a:r>
                <a:rPr lang="en-US" dirty="0">
                  <a:latin typeface="Garamond"/>
                  <a:cs typeface="Garamond"/>
                </a:rPr>
                <a:t>t</a:t>
              </a:r>
              <a:r>
                <a:rPr lang="en-US" dirty="0" smtClean="0">
                  <a:latin typeface="Garamond"/>
                  <a:cs typeface="Garamond"/>
                </a:rPr>
                <a:t>elescope</a:t>
              </a:r>
              <a:endParaRPr lang="en-US" dirty="0">
                <a:latin typeface="Garamond"/>
                <a:cs typeface="Garamond"/>
              </a:endParaRP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LASouth_m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03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38079" y="6562676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  <a:latin typeface="Garamond"/>
                <a:cs typeface="Garamond"/>
              </a:rPr>
              <a:t>Credit: Dave Finley / NRAO / AUI</a:t>
            </a:r>
            <a:endParaRPr lang="en-US" sz="1200" dirty="0">
              <a:solidFill>
                <a:schemeClr val="bg2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24200" y="228600"/>
            <a:ext cx="3048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 smtClean="0">
                <a:latin typeface="Garamond"/>
                <a:cs typeface="Garamond"/>
              </a:rPr>
              <a:t>VLA</a:t>
            </a:r>
            <a:endParaRPr lang="en-US" sz="3200" b="1" dirty="0">
              <a:latin typeface="Garamond"/>
              <a:cs typeface="Garamond"/>
            </a:endParaRPr>
          </a:p>
        </p:txBody>
      </p:sp>
      <p:pic>
        <p:nvPicPr>
          <p:cNvPr id="5" name="Picture 4" descr="STD_103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243" y="3491720"/>
            <a:ext cx="3771757" cy="28288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Radio astronomy</a:t>
            </a:r>
            <a:endParaRPr lang="en-US" b="1" dirty="0">
              <a:solidFill>
                <a:srgbClr val="BFBFBF"/>
              </a:solidFill>
            </a:endParaRPr>
          </a:p>
          <a:p>
            <a:pPr lvl="1"/>
            <a:r>
              <a:rPr lang="en-US" dirty="0">
                <a:solidFill>
                  <a:srgbClr val="BFBFBF"/>
                </a:solidFill>
              </a:rPr>
              <a:t>Electromagnetic spectrum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Interstellar dust and molecules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Looking at radiation from space</a:t>
            </a:r>
          </a:p>
          <a:p>
            <a:pPr lvl="1"/>
            <a:endParaRPr lang="en-US" dirty="0">
              <a:solidFill>
                <a:srgbClr val="BFBFBF"/>
              </a:solidFill>
            </a:endParaRPr>
          </a:p>
          <a:p>
            <a:r>
              <a:rPr lang="en-US" b="1" dirty="0" smtClean="0">
                <a:solidFill>
                  <a:srgbClr val="BFBFBF"/>
                </a:solidFill>
              </a:rPr>
              <a:t>Telescopes</a:t>
            </a:r>
            <a:endParaRPr lang="en-US" b="1" dirty="0">
              <a:solidFill>
                <a:srgbClr val="BFBFBF"/>
              </a:solidFill>
            </a:endParaRPr>
          </a:p>
          <a:p>
            <a:pPr lvl="1"/>
            <a:r>
              <a:rPr lang="en-US" dirty="0">
                <a:solidFill>
                  <a:srgbClr val="BFBFBF"/>
                </a:solidFill>
              </a:rPr>
              <a:t>Angular resolution &amp; diffraction limit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Single-dish vs. multi-dish array</a:t>
            </a:r>
          </a:p>
          <a:p>
            <a:pPr marL="274320" lvl="1" indent="0">
              <a:buNone/>
            </a:pPr>
            <a:endParaRPr lang="en-US" dirty="0" smtClean="0"/>
          </a:p>
          <a:p>
            <a:r>
              <a:rPr lang="en-US" b="1" dirty="0" smtClean="0"/>
              <a:t>Polarization with CARMA</a:t>
            </a:r>
          </a:p>
          <a:p>
            <a:pPr lvl="1"/>
            <a:r>
              <a:rPr lang="en-US" dirty="0" smtClean="0"/>
              <a:t>Magnetic fields in forming stars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11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8650"/>
            <a:ext cx="8229600" cy="1143000"/>
          </a:xfrm>
        </p:spPr>
        <p:txBody>
          <a:bodyPr/>
          <a:lstStyle/>
          <a:p>
            <a:r>
              <a:rPr lang="en-US" dirty="0" smtClean="0"/>
              <a:t>Polarization</a:t>
            </a:r>
            <a:endParaRPr lang="en-US" dirty="0"/>
          </a:p>
        </p:txBody>
      </p:sp>
      <p:pic>
        <p:nvPicPr>
          <p:cNvPr id="6" name="Picture 5" descr="polarization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593" y="1071854"/>
            <a:ext cx="5549900" cy="2781300"/>
          </a:xfrm>
          <a:prstGeom prst="rect">
            <a:avLst/>
          </a:prstGeom>
        </p:spPr>
      </p:pic>
      <p:pic>
        <p:nvPicPr>
          <p:cNvPr id="7" name="Picture 6" descr="polarization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393" y="4083100"/>
            <a:ext cx="5499100" cy="2768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81255" y="6574701"/>
            <a:ext cx="4862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http://primaryeyecare2.files.wordpress.com/2009/03/polarization.jpg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Radio astronomy</a:t>
            </a:r>
            <a:endParaRPr lang="en-US" b="1" dirty="0"/>
          </a:p>
          <a:p>
            <a:pPr lvl="1"/>
            <a:r>
              <a:rPr lang="en-US" dirty="0"/>
              <a:t>Electromagnetic spectrum</a:t>
            </a:r>
          </a:p>
          <a:p>
            <a:pPr lvl="1"/>
            <a:r>
              <a:rPr lang="en-US" dirty="0"/>
              <a:t>Interstellar dust and molecules</a:t>
            </a:r>
          </a:p>
          <a:p>
            <a:pPr lvl="1"/>
            <a:r>
              <a:rPr lang="en-US" dirty="0"/>
              <a:t>Looking at radiation from space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Telescopes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Angular resolution &amp; diffraction limit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Single-dish vs. multi-dish array</a:t>
            </a:r>
          </a:p>
          <a:p>
            <a:pPr marL="274320" lvl="1" indent="0">
              <a:buNone/>
            </a:pP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Polarization with CARMA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Magnetic fields in forming stars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447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stgrai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94" y="0"/>
            <a:ext cx="646981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0531" y="6223480"/>
            <a:ext cx="1577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credit: 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H. </a:t>
            </a:r>
            <a:r>
              <a:rPr lang="en-US" sz="1200" dirty="0" err="1" smtClean="0">
                <a:solidFill>
                  <a:schemeClr val="bg1"/>
                </a:solidFill>
                <a:latin typeface="Garamond"/>
                <a:cs typeface="Garamond"/>
              </a:rPr>
              <a:t>Busemann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U. of Manchester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1053" y="171630"/>
            <a:ext cx="4017864" cy="647700"/>
          </a:xfrm>
          <a:noFill/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Interstellar Dust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533103" y="2363450"/>
            <a:ext cx="941943" cy="3768062"/>
          </a:xfrm>
          <a:prstGeom prst="straightConnector1">
            <a:avLst/>
          </a:prstGeom>
          <a:ln w="104775" cmpd="sng">
            <a:solidFill>
              <a:srgbClr val="FFFF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010040" y="1421434"/>
            <a:ext cx="1555889" cy="1202752"/>
          </a:xfrm>
          <a:prstGeom prst="straightConnector1">
            <a:avLst/>
          </a:prstGeom>
          <a:ln w="104775" cmpd="sng">
            <a:solidFill>
              <a:srgbClr val="FFFF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97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2" descr="peyeyra_pg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4" t="34851" r="13544" b="38467"/>
          <a:stretch>
            <a:fillRect/>
          </a:stretch>
        </p:blipFill>
        <p:spPr bwMode="auto">
          <a:xfrm>
            <a:off x="2384425" y="241300"/>
            <a:ext cx="27336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3" descr="peyeyra_pg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0" t="1459" r="1195" b="37662"/>
          <a:stretch>
            <a:fillRect/>
          </a:stretch>
        </p:blipFill>
        <p:spPr bwMode="auto">
          <a:xfrm>
            <a:off x="4419600" y="1446213"/>
            <a:ext cx="280670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4" descr="peyeyra_pg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t="1471" b="43510"/>
          <a:stretch>
            <a:fillRect/>
          </a:stretch>
        </p:blipFill>
        <p:spPr bwMode="auto">
          <a:xfrm>
            <a:off x="6173788" y="4156075"/>
            <a:ext cx="2787650" cy="270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76200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" y="6464239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Credit: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aramond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aramond"/>
              <a:ea typeface="ＭＳ Ｐゴシック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74937" y="2349500"/>
            <a:ext cx="1" cy="374650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5400000">
            <a:off x="-317986" y="4087336"/>
            <a:ext cx="1165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400" b="1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2.5 degrees</a:t>
            </a:r>
            <a:endParaRPr lang="en-US" sz="1400" b="1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Times New Roman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9060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dark cloud</a:t>
            </a:r>
            <a:endParaRPr lang="en-US" sz="2400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5764" y="6333203"/>
            <a:ext cx="277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sz="1200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 Harvard-Smithsonian Center for Astrophysics</a:t>
            </a:r>
            <a:endParaRPr lang="en-US" sz="12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9100" y="219213"/>
            <a:ext cx="30249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Garamond"/>
                <a:cs typeface="Garamond"/>
              </a:rPr>
              <a:t>A</a:t>
            </a:r>
            <a:r>
              <a:rPr lang="en-US" sz="2400" dirty="0" smtClean="0">
                <a:solidFill>
                  <a:schemeClr val="bg1"/>
                </a:solidFill>
                <a:latin typeface="Garamond"/>
                <a:cs typeface="Garamond"/>
              </a:rPr>
              <a:t>rtist’s conception of an outflow from a massive star</a:t>
            </a:r>
            <a:endParaRPr lang="en-US" sz="24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70250" y="1308099"/>
            <a:ext cx="2590800" cy="5370775"/>
            <a:chOff x="2578100" y="1213365"/>
            <a:chExt cx="2590800" cy="5370775"/>
          </a:xfrm>
        </p:grpSpPr>
        <p:pic>
          <p:nvPicPr>
            <p:cNvPr id="2" name="Picture 1" descr="girart_outflow_dust_comparison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148"/>
            <a:stretch/>
          </p:blipFill>
          <p:spPr>
            <a:xfrm>
              <a:off x="2578100" y="1213365"/>
              <a:ext cx="2590800" cy="51353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721100" y="6214808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err="1" smtClean="0">
                  <a:solidFill>
                    <a:srgbClr val="292934"/>
                  </a:solidFill>
                  <a:latin typeface="Garamond"/>
                </a:rPr>
                <a:t>Girart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+ 2006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048874" y="5188982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9" name="Picture 8" descr="iras16293_Bfiel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640" y="2503642"/>
            <a:ext cx="3543251" cy="288521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727700" y="2197616"/>
            <a:ext cx="3416300" cy="3620532"/>
            <a:chOff x="5765800" y="2249448"/>
            <a:chExt cx="3416300" cy="3620532"/>
          </a:xfrm>
        </p:grpSpPr>
        <p:sp>
          <p:nvSpPr>
            <p:cNvPr id="5" name="TextBox 4"/>
            <p:cNvSpPr txBox="1"/>
            <p:nvPr/>
          </p:nvSpPr>
          <p:spPr>
            <a:xfrm>
              <a:off x="7569200" y="5500648"/>
              <a:ext cx="1612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Holland+ 1996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pic>
          <p:nvPicPr>
            <p:cNvPr id="10" name="Picture 9" descr="vla1623_misaligned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5800" y="2249448"/>
              <a:ext cx="3378200" cy="3390900"/>
            </a:xfrm>
            <a:prstGeom prst="rect">
              <a:avLst/>
            </a:prstGeom>
          </p:spPr>
        </p:pic>
      </p:grpSp>
      <p:sp>
        <p:nvSpPr>
          <p:cNvPr id="16" name="Left-Right Arrow 15"/>
          <p:cNvSpPr/>
          <p:nvPr/>
        </p:nvSpPr>
        <p:spPr>
          <a:xfrm rot="831906">
            <a:off x="682043" y="3750987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699324" y="3738286"/>
            <a:ext cx="2470497" cy="212896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259103" y="3772456"/>
            <a:ext cx="1233797" cy="251893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4040604" y="5087920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3848100" y="521743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5" name="Left-Right Arrow 24"/>
          <p:cNvSpPr/>
          <p:nvPr/>
        </p:nvSpPr>
        <p:spPr>
          <a:xfrm rot="19509484">
            <a:off x="6830978" y="4280040"/>
            <a:ext cx="2073343" cy="200314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4" name="Left-Right Arrow 23"/>
          <p:cNvSpPr/>
          <p:nvPr/>
        </p:nvSpPr>
        <p:spPr>
          <a:xfrm rot="2656027">
            <a:off x="6965949" y="4203229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92100" y="431800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166428" y="6131742"/>
            <a:ext cx="1536700" cy="228601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71650" y="60209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166428" y="6474642"/>
            <a:ext cx="1536700" cy="228601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71650" y="637651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60309" y="2211434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IRAS 16293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29804" y="107231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IRAS 4A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38709" y="195803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VLA 1623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573037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25" grpId="0" animBg="1"/>
      <p:bldP spid="24" grpId="0" animBg="1"/>
      <p:bldP spid="14" grpId="0" animBg="1"/>
      <p:bldP spid="29" grpId="0"/>
      <p:bldP spid="15" grpId="0" animBg="1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-81040" y="3626876"/>
            <a:ext cx="4248865" cy="3201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sz="2100" dirty="0" smtClean="0">
                <a:solidFill>
                  <a:prstClr val="white"/>
                </a:solidFill>
                <a:latin typeface="Garamond"/>
                <a:cs typeface="Garamond"/>
              </a:rPr>
              <a:t>6 ⨯10-m, 9 ⨯ 6-m, 8 ⨯ 3.5-m telescopes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sz="2100" dirty="0" smtClean="0">
                <a:solidFill>
                  <a:prstClr val="white"/>
                </a:solidFill>
                <a:latin typeface="Garamond"/>
                <a:cs typeface="Garamond"/>
              </a:rPr>
              <a:t>Observations at 1 cm, 3 mm, and </a:t>
            </a:r>
            <a:r>
              <a:rPr lang="en-US" sz="2100" b="1" dirty="0" smtClean="0">
                <a:solidFill>
                  <a:prstClr val="white"/>
                </a:solidFill>
                <a:latin typeface="Garamond"/>
                <a:cs typeface="Garamond"/>
              </a:rPr>
              <a:t>1 mm (polarization!)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sz="2100" dirty="0" smtClean="0">
                <a:solidFill>
                  <a:prstClr val="white"/>
                </a:solidFill>
                <a:latin typeface="Garamond"/>
                <a:cs typeface="Garamond"/>
              </a:rPr>
              <a:t>Located in Cedar Flat, CA (near Bishop)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79187" y="3626876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>
              <a:spcBef>
                <a:spcPct val="20000"/>
              </a:spcBef>
              <a:defRPr/>
            </a:pPr>
            <a:r>
              <a:rPr lang="en-US" sz="2100" b="1" dirty="0" smtClean="0">
                <a:solidFill>
                  <a:prstClr val="white"/>
                </a:solidFill>
                <a:latin typeface="Garamond"/>
                <a:cs typeface="Garamond"/>
              </a:rPr>
              <a:t>Science goals:</a:t>
            </a:r>
            <a:r>
              <a:rPr lang="en-US" sz="2100" b="1" dirty="0">
                <a:solidFill>
                  <a:prstClr val="white"/>
                </a:solidFill>
                <a:latin typeface="Garamond"/>
                <a:cs typeface="Garamond"/>
              </a:rPr>
              <a:t> </a:t>
            </a:r>
            <a:endParaRPr lang="en-US" sz="2100" b="1" dirty="0" smtClean="0">
              <a:solidFill>
                <a:prstClr val="white"/>
              </a:solidFill>
              <a:latin typeface="Garamond"/>
              <a:cs typeface="Garamond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sz="2100" dirty="0" smtClean="0">
                <a:latin typeface="Garamond"/>
                <a:cs typeface="Garamond"/>
              </a:rPr>
              <a:t>Molecular </a:t>
            </a:r>
            <a:r>
              <a:rPr lang="en-US" sz="2100" dirty="0">
                <a:latin typeface="Garamond"/>
                <a:cs typeface="Garamond"/>
              </a:rPr>
              <a:t>emission </a:t>
            </a:r>
            <a:r>
              <a:rPr lang="en-US" sz="2100">
                <a:latin typeface="Garamond"/>
                <a:cs typeface="Garamond"/>
              </a:rPr>
              <a:t>in </a:t>
            </a:r>
            <a:r>
              <a:rPr lang="en-US" sz="2100" smtClean="0">
                <a:latin typeface="Garamond"/>
                <a:cs typeface="Garamond"/>
              </a:rPr>
              <a:t>galaxies</a:t>
            </a:r>
            <a:endParaRPr lang="en-US" sz="2100" dirty="0" smtClean="0">
              <a:latin typeface="Garamond"/>
              <a:cs typeface="Garamond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sz="2100" dirty="0" smtClean="0">
                <a:latin typeface="Garamond"/>
                <a:cs typeface="Garamond"/>
              </a:rPr>
              <a:t>Galaxy clusters</a:t>
            </a:r>
            <a:endParaRPr lang="en-US" sz="2100" dirty="0">
              <a:latin typeface="Garamond"/>
              <a:cs typeface="Garamond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sz="2100" dirty="0" err="1" smtClean="0">
                <a:latin typeface="Garamond"/>
                <a:cs typeface="Garamond"/>
              </a:rPr>
              <a:t>Protoplanetary</a:t>
            </a:r>
            <a:r>
              <a:rPr lang="en-US" sz="2100" dirty="0" smtClean="0">
                <a:latin typeface="Garamond"/>
                <a:cs typeface="Garamond"/>
              </a:rPr>
              <a:t> </a:t>
            </a:r>
            <a:r>
              <a:rPr lang="en-US" sz="2100" dirty="0">
                <a:latin typeface="Garamond"/>
                <a:cs typeface="Garamond"/>
              </a:rPr>
              <a:t>debris </a:t>
            </a:r>
            <a:r>
              <a:rPr lang="en-US" sz="2100" dirty="0" smtClean="0">
                <a:latin typeface="Garamond"/>
                <a:cs typeface="Garamond"/>
              </a:rPr>
              <a:t>disks</a:t>
            </a:r>
            <a:endParaRPr lang="en-US" sz="2100" dirty="0">
              <a:latin typeface="Garamond"/>
              <a:cs typeface="Garamond"/>
            </a:endParaRPr>
          </a:p>
          <a:p>
            <a:pPr marL="742950" lvl="1" indent="-285750">
              <a:spcBef>
                <a:spcPct val="20000"/>
              </a:spcBef>
              <a:buFont typeface="Arial"/>
              <a:buChar char="–"/>
              <a:defRPr/>
            </a:pPr>
            <a:r>
              <a:rPr lang="en-US" sz="2100" b="1" dirty="0" smtClean="0">
                <a:latin typeface="Garamond"/>
                <a:cs typeface="Garamond"/>
              </a:rPr>
              <a:t>Dust </a:t>
            </a:r>
            <a:r>
              <a:rPr lang="en-US" sz="2100" b="1" dirty="0">
                <a:latin typeface="Garamond"/>
                <a:cs typeface="Garamond"/>
              </a:rPr>
              <a:t>polarization in star-forming </a:t>
            </a:r>
            <a:r>
              <a:rPr lang="en-US" sz="2100" b="1" dirty="0" smtClean="0">
                <a:latin typeface="Garamond"/>
                <a:cs typeface="Garamond"/>
              </a:rPr>
              <a:t>regions</a:t>
            </a:r>
            <a:endParaRPr lang="en-US" sz="2100" b="1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59446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11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CARMA in stop-motion</a:t>
            </a:r>
            <a:endParaRPr lang="en-US" sz="3000" dirty="0"/>
          </a:p>
        </p:txBody>
      </p:sp>
      <p:pic>
        <p:nvPicPr>
          <p:cNvPr id="4" name="CARMA_2L_72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7391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8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332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1mm Polarization with CARMA</a:t>
            </a:r>
            <a:endParaRPr lang="en-US" dirty="0"/>
          </a:p>
        </p:txBody>
      </p:sp>
      <p:pic>
        <p:nvPicPr>
          <p:cNvPr id="5" name="Picture 4" descr="IMG_02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86" y="1254687"/>
            <a:ext cx="4045102" cy="5393469"/>
          </a:xfrm>
          <a:prstGeom prst="rect">
            <a:avLst/>
          </a:prstGeom>
        </p:spPr>
      </p:pic>
      <p:pic>
        <p:nvPicPr>
          <p:cNvPr id="6" name="Picture 5" descr="IMG_254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058" y="1254687"/>
            <a:ext cx="4045102" cy="5393469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5205530" y="1532058"/>
            <a:ext cx="1532674" cy="677820"/>
            <a:chOff x="5205530" y="1532058"/>
            <a:chExt cx="1532674" cy="67782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5915244" y="1901390"/>
              <a:ext cx="822960" cy="308488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205530" y="1532058"/>
              <a:ext cx="1155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aramond"/>
                  <a:cs typeface="Garamond"/>
                </a:rPr>
                <a:t>Feed horn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77913" y="2605565"/>
            <a:ext cx="1234440" cy="668412"/>
            <a:chOff x="5377913" y="2605565"/>
            <a:chExt cx="1234440" cy="66841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915244" y="2974897"/>
              <a:ext cx="697109" cy="299080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377913" y="2605565"/>
              <a:ext cx="1155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aramond"/>
                  <a:cs typeface="Garamond"/>
                </a:rPr>
                <a:t>Polarizer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463409" y="2835993"/>
            <a:ext cx="1292037" cy="1169474"/>
            <a:chOff x="7463409" y="2835993"/>
            <a:chExt cx="1292037" cy="1169474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7460560" y="3480400"/>
              <a:ext cx="527916" cy="522217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476516" y="2835993"/>
              <a:ext cx="12789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latin typeface="Garamond"/>
                  <a:cs typeface="Garamond"/>
                </a:rPr>
                <a:t>Orthomode</a:t>
              </a:r>
              <a:r>
                <a:rPr lang="en-US" dirty="0" smtClean="0">
                  <a:latin typeface="Garamond"/>
                  <a:cs typeface="Garamond"/>
                </a:rPr>
                <a:t> transducer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872058" y="3636135"/>
            <a:ext cx="2591351" cy="804917"/>
            <a:chOff x="4872058" y="3636135"/>
            <a:chExt cx="2591351" cy="80491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377913" y="4005467"/>
              <a:ext cx="822960" cy="435585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377913" y="4005467"/>
              <a:ext cx="2085496" cy="435585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872058" y="3636135"/>
              <a:ext cx="1155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aramond"/>
                  <a:cs typeface="Garamond"/>
                </a:rPr>
                <a:t>  Mixers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868802" y="4676554"/>
            <a:ext cx="2594607" cy="804917"/>
            <a:chOff x="4868802" y="4676554"/>
            <a:chExt cx="2594607" cy="80491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377913" y="5045886"/>
              <a:ext cx="822960" cy="435585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377913" y="5045886"/>
              <a:ext cx="2085496" cy="435585"/>
            </a:xfrm>
            <a:prstGeom prst="line">
              <a:avLst/>
            </a:prstGeom>
            <a:ln>
              <a:solidFill>
                <a:schemeClr val="tx1"/>
              </a:solidFill>
              <a:tailEnd type="triangle" w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868802" y="4676554"/>
              <a:ext cx="11555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Garamond"/>
                  <a:cs typeface="Garamond"/>
                </a:rPr>
                <a:t>Amplifiers</a:t>
              </a:r>
              <a:endParaRPr lang="en-US" dirty="0">
                <a:latin typeface="Garamond"/>
                <a:cs typeface="Garamond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721120" y="6134944"/>
            <a:ext cx="1452880" cy="436880"/>
            <a:chOff x="7538720" y="6146800"/>
            <a:chExt cx="1452880" cy="43688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36" name="TextBox 4"/>
          <p:cNvSpPr txBox="1">
            <a:spLocks noChangeArrowheads="1"/>
          </p:cNvSpPr>
          <p:nvPr/>
        </p:nvSpPr>
        <p:spPr bwMode="auto">
          <a:xfrm>
            <a:off x="4793062" y="6383387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/>
          <p:cNvGrpSpPr/>
          <p:nvPr/>
        </p:nvGrpSpPr>
        <p:grpSpPr>
          <a:xfrm>
            <a:off x="0" y="-96346"/>
            <a:ext cx="9144000" cy="6954845"/>
            <a:chOff x="0" y="0"/>
            <a:chExt cx="9144000" cy="6900495"/>
          </a:xfrm>
        </p:grpSpPr>
        <p:pic>
          <p:nvPicPr>
            <p:cNvPr id="3" name="Picture 2" descr="IMG_2925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4896646" y="4718001"/>
              <a:ext cx="1676400" cy="1200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Waveguide circular polarizer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10103" y="1979256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 smtClean="0">
                  <a:solidFill>
                    <a:srgbClr val="000000"/>
                  </a:solidFill>
                  <a:latin typeface="Garamond"/>
                  <a:cs typeface="Garamond"/>
                </a:rPr>
                <a:t>Orthomode</a:t>
              </a:r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 transducer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15395" y="146292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SIS mixers</a:t>
              </a:r>
              <a:endParaRPr lang="en-US" sz="2400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4401" y="5423168"/>
              <a:ext cx="2209800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WBA13</a:t>
              </a:r>
            </a:p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dirty="0" err="1" smtClean="0">
                  <a:solidFill>
                    <a:srgbClr val="000000"/>
                  </a:solidFill>
                  <a:latin typeface="Garamond"/>
                  <a:cs typeface="Garamond"/>
                </a:rPr>
                <a:t>I.F</a:t>
              </a:r>
              <a:r>
                <a:rPr lang="en-US" sz="2400" dirty="0" smtClean="0">
                  <a:solidFill>
                    <a:srgbClr val="000000"/>
                  </a:solidFill>
                  <a:latin typeface="Garamond"/>
                  <a:cs typeface="Garamond"/>
                </a:rPr>
                <a:t>. amplifiers (1-9 GHz</a:t>
              </a:r>
              <a:r>
                <a:rPr lang="en-US" dirty="0" smtClean="0">
                  <a:solidFill>
                    <a:srgbClr val="000000"/>
                  </a:solidFill>
                  <a:latin typeface="Garamond"/>
                  <a:cs typeface="Garamond"/>
                </a:rPr>
                <a:t>)</a:t>
              </a:r>
            </a:p>
            <a:p>
              <a:endParaRPr lang="en-US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7609481" y="6538670"/>
            <a:ext cx="154577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sz="1200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sz="1200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sz="12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9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293289"/>
            <a:ext cx="8771466" cy="5207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 smtClean="0"/>
              <a:t>35 sources</a:t>
            </a:r>
            <a:endParaRPr lang="en-US" dirty="0" smtClean="0"/>
          </a:p>
          <a:p>
            <a:pPr marL="274320" lvl="1" indent="0" algn="ctr">
              <a:buNone/>
            </a:pPr>
            <a:r>
              <a:rPr lang="en-US" sz="2100" dirty="0" smtClean="0"/>
              <a:t>Triples number of </a:t>
            </a:r>
            <a:r>
              <a:rPr lang="en-US" sz="2100" dirty="0" err="1" smtClean="0"/>
              <a:t>interferometric</a:t>
            </a:r>
            <a:r>
              <a:rPr lang="en-US" sz="21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100" i="1" dirty="0" smtClean="0"/>
          </a:p>
          <a:p>
            <a:pPr marL="0" indent="0" algn="ctr">
              <a:buNone/>
            </a:pPr>
            <a:r>
              <a:rPr lang="en-US" b="1" dirty="0" smtClean="0"/>
              <a:t>~300 observing hours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CARMA C, D, &amp; E arrays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</a:t>
            </a:r>
            <a:r>
              <a:rPr lang="en-US" b="1" dirty="0"/>
              <a:t>– </a:t>
            </a:r>
            <a:r>
              <a:rPr lang="en-US" b="1" dirty="0" smtClean="0"/>
              <a:t>4</a:t>
            </a:r>
            <a:r>
              <a:rPr lang="en-US" b="1" i="1" dirty="0" smtClean="0"/>
              <a:t>" </a:t>
            </a:r>
            <a:r>
              <a:rPr lang="en-US" b="1" dirty="0" smtClean="0"/>
              <a:t>resolution</a:t>
            </a:r>
            <a:endParaRPr lang="en-US" i="1" dirty="0"/>
          </a:p>
          <a:p>
            <a:pPr marL="0" indent="0" algn="ctr">
              <a:buNone/>
            </a:pPr>
            <a:r>
              <a:rPr lang="en-US" sz="2100" dirty="0" smtClean="0"/>
              <a:t>10</a:t>
            </a:r>
            <a:r>
              <a:rPr lang="en-US" sz="1500" dirty="0" smtClean="0"/>
              <a:t>⨉</a:t>
            </a:r>
            <a:r>
              <a:rPr lang="en-US" dirty="0" smtClean="0"/>
              <a:t> </a:t>
            </a:r>
            <a:r>
              <a:rPr lang="en-US" sz="2100" dirty="0" smtClean="0"/>
              <a:t>higher resolution than CSO</a:t>
            </a:r>
            <a:r>
              <a:rPr lang="en-US" sz="2100" dirty="0"/>
              <a:t> </a:t>
            </a:r>
            <a:r>
              <a:rPr lang="en-US" sz="2100" dirty="0" smtClean="0"/>
              <a:t>&amp; JCMT</a:t>
            </a:r>
          </a:p>
          <a:p>
            <a:pPr marL="0" indent="0" algn="ctr">
              <a:buNone/>
            </a:pPr>
            <a:r>
              <a:rPr lang="en-US" sz="2100" dirty="0" smtClean="0"/>
              <a:t>Probes intermediate region between ~0.1 pc (single-dish) and ~100 AU (ALMA)</a:t>
            </a:r>
          </a:p>
          <a:p>
            <a:pPr marL="0" indent="0" algn="ctr">
              <a:buNone/>
            </a:pPr>
            <a:endParaRPr lang="en-US" b="1" dirty="0" smtClean="0"/>
          </a:p>
          <a:p>
            <a:pPr marL="0" indent="0" algn="ctr">
              <a:buNone/>
            </a:pPr>
            <a:r>
              <a:rPr lang="en-US" b="1" dirty="0" smtClean="0"/>
              <a:t>1 mm wavelength</a:t>
            </a:r>
            <a:endParaRPr lang="en-US" dirty="0"/>
          </a:p>
          <a:p>
            <a:pPr marL="0" indent="0" algn="ctr">
              <a:buNone/>
            </a:pPr>
            <a:r>
              <a:rPr lang="en-US" sz="2100" dirty="0" smtClean="0"/>
              <a:t>Ideal for dust polarization, as well as CO(2-1) for outflow mapping</a:t>
            </a:r>
          </a:p>
        </p:txBody>
      </p:sp>
    </p:spTree>
    <p:extLst>
      <p:ext uri="{BB962C8B-B14F-4D97-AF65-F5344CB8AC3E}">
        <p14:creationId xmlns:p14="http://schemas.microsoft.com/office/powerpoint/2010/main" val="1843794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862331"/>
            <a:ext cx="4956449" cy="52497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Ian Stephens, Leslie Looney,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Jason Fiege (Manitoba),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Erica Franzmann (Manitoba), Martin Houde (UWO, Caltech), Brenda Matthews (NRC-CNRC)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" y="6201463"/>
            <a:ext cx="661257" cy="65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93" y="6183303"/>
            <a:ext cx="730467" cy="674952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85" y="6225121"/>
            <a:ext cx="814149" cy="60247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09" y="6258650"/>
            <a:ext cx="953220" cy="580388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0" y="6191302"/>
            <a:ext cx="656814" cy="656814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79" y="6206532"/>
            <a:ext cx="746698" cy="639287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77" y="6170416"/>
            <a:ext cx="674951" cy="674951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04" y="6170983"/>
            <a:ext cx="507119" cy="656814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610910" y="6209581"/>
            <a:ext cx="592964" cy="71124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915438" y="6201183"/>
            <a:ext cx="770187" cy="656750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17" y="6204351"/>
            <a:ext cx="569226" cy="634687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19" y="6186212"/>
            <a:ext cx="491222" cy="64008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0" y="6148192"/>
            <a:ext cx="698420" cy="6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42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Electromagnetic Spectrum</a:t>
            </a:r>
            <a:endParaRPr lang="en-US" dirty="0"/>
          </a:p>
        </p:txBody>
      </p:sp>
      <p:pic>
        <p:nvPicPr>
          <p:cNvPr id="6" name="Content Placeholder 5" descr="EM_spectrum.jpg"/>
          <p:cNvPicPr>
            <a:picLocks noGrp="1" noChangeAspect="1"/>
          </p:cNvPicPr>
          <p:nvPr>
            <p:ph idx="1"/>
          </p:nvPr>
        </p:nvPicPr>
        <p:blipFill>
          <a:blip r:embed="rId2"/>
          <a:srcRect l="-7134" r="-7134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3386451" y="6075657"/>
            <a:ext cx="49080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Garamond"/>
                <a:cs typeface="Garamond"/>
              </a:rPr>
              <a:t>Credit: http://www.antonine-education.co.uk/physics_gcse/Unit_1/Topic_5/em_spectrum.jpg</a:t>
            </a:r>
            <a:endParaRPr lang="en-US" sz="1000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943324" y="2152056"/>
            <a:ext cx="17970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0000FF"/>
                </a:solidFill>
                <a:latin typeface="Garamond"/>
                <a:cs typeface="Garamond"/>
              </a:rPr>
              <a:t>CARMA</a:t>
            </a:r>
            <a:endParaRPr lang="en-US" sz="3200" b="1" dirty="0">
              <a:solidFill>
                <a:srgbClr val="0000FF"/>
              </a:solidFill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05533" y="-554898"/>
            <a:ext cx="6213480" cy="87928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35571" y="644065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216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469933" y="1270008"/>
            <a:ext cx="7134560" cy="5195933"/>
            <a:chOff x="3449093" y="1263895"/>
            <a:chExt cx="7277600" cy="53398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497232" y="374323"/>
              <a:ext cx="5181322" cy="7277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02298" y="1263895"/>
              <a:ext cx="28257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2A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973632" y="1270008"/>
            <a:ext cx="7143233" cy="5195934"/>
            <a:chOff x="-973632" y="1375838"/>
            <a:chExt cx="7143233" cy="519593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4099" y="476269"/>
              <a:ext cx="5047772" cy="714323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32416" y="1375838"/>
              <a:ext cx="2741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4A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7166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656114" y="529173"/>
            <a:ext cx="8613769" cy="6328827"/>
            <a:chOff x="-1628770" y="869847"/>
            <a:chExt cx="8613769" cy="632882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365348" y="-151674"/>
              <a:ext cx="6086926" cy="861376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91171" y="869847"/>
              <a:ext cx="28575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NGC 1333-IRAS 4B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-1048935" y="1035165"/>
            <a:ext cx="7063292" cy="5423692"/>
            <a:chOff x="3598712" y="1248842"/>
            <a:chExt cx="6848286" cy="51779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640281" y="620094"/>
              <a:ext cx="4765148" cy="684828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985066" y="1248842"/>
              <a:ext cx="200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400" b="1" dirty="0" err="1">
                  <a:solidFill>
                    <a:srgbClr val="000000"/>
                  </a:solidFill>
                  <a:latin typeface="Garamond"/>
                  <a:cs typeface="Garamond"/>
                </a:rPr>
                <a:t>Ser-emb</a:t>
              </a:r>
              <a:r>
                <a:rPr lang="en-US" sz="2400" b="1" dirty="0">
                  <a:solidFill>
                    <a:srgbClr val="000000"/>
                  </a:solidFill>
                  <a:latin typeface="Garamond"/>
                  <a:cs typeface="Garamond"/>
                </a:rPr>
                <a:t> </a:t>
              </a:r>
              <a:r>
                <a:rPr lang="en-US" sz="24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8</a:t>
              </a:r>
              <a:endParaRPr lang="en-US" sz="24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35757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6937813" cy="6108392"/>
            <a:chOff x="-103715" y="308876"/>
            <a:chExt cx="6937813" cy="61083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b="3577"/>
            <a:stretch/>
          </p:blipFill>
          <p:spPr>
            <a:xfrm>
              <a:off x="279407" y="1138062"/>
              <a:ext cx="6368304" cy="49206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Cumulative Distribution Function (CDF)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863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(Projected) angle between outflow &amp; B-field (</a:t>
              </a:r>
              <a:r>
                <a:rPr lang="en-US" sz="2200" b="1" dirty="0" err="1" smtClean="0">
                  <a:solidFill>
                    <a:srgbClr val="292934"/>
                  </a:solidFill>
                  <a:latin typeface="Garamond"/>
                </a:rPr>
                <a:t>deg</a:t>
              </a:r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9680" y="5281394"/>
            <a:ext cx="325753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600" b="1" dirty="0" smtClean="0">
                <a:solidFill>
                  <a:srgbClr val="292934"/>
                </a:solidFill>
                <a:latin typeface="Garamond"/>
              </a:rPr>
              <a:t>Hull+ 2012</a:t>
            </a:r>
            <a:r>
              <a:rPr lang="en-US" sz="1600" dirty="0" smtClean="0">
                <a:solidFill>
                  <a:srgbClr val="292934"/>
                </a:solidFill>
                <a:latin typeface="Garamond"/>
              </a:rPr>
              <a:t>, submitted to </a:t>
            </a:r>
            <a:r>
              <a:rPr lang="en-US" sz="1600" dirty="0" err="1" smtClean="0">
                <a:solidFill>
                  <a:srgbClr val="292934"/>
                </a:solidFill>
                <a:latin typeface="Garamond"/>
              </a:rPr>
              <a:t>ApJ</a:t>
            </a:r>
            <a:endParaRPr lang="en-US" sz="1600" dirty="0" smtClean="0">
              <a:solidFill>
                <a:srgbClr val="292934"/>
              </a:solidFill>
              <a:latin typeface="Garamond"/>
            </a:endParaRPr>
          </a:p>
          <a:p>
            <a:pPr algn="ctr" defTabSz="914400"/>
            <a:r>
              <a:rPr lang="en-US" sz="1600" dirty="0" smtClean="0">
                <a:solidFill>
                  <a:srgbClr val="292934"/>
                </a:solidFill>
                <a:latin typeface="Garamond"/>
              </a:rPr>
              <a:t>Preprint: </a:t>
            </a:r>
            <a:r>
              <a:rPr lang="en-US" sz="1600" dirty="0">
                <a:solidFill>
                  <a:srgbClr val="292934"/>
                </a:solidFill>
                <a:latin typeface="Garamond"/>
                <a:hlinkClick r:id="rId3"/>
              </a:rPr>
              <a:t>arXiv:</a:t>
            </a:r>
            <a:r>
              <a:rPr lang="en-US" sz="1600" dirty="0" smtClean="0">
                <a:solidFill>
                  <a:srgbClr val="292934"/>
                </a:solidFill>
                <a:latin typeface="Garamond"/>
                <a:hlinkClick r:id="rId3"/>
              </a:rPr>
              <a:t>1212.0540</a:t>
            </a:r>
            <a:endParaRPr lang="en-US" sz="1600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-9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( 0.79 ) and random ( 0.64 )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29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844"/>
            <a:ext cx="8229600" cy="9906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489" y="468809"/>
            <a:ext cx="8686801" cy="6257111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Introduced radio </a:t>
            </a:r>
            <a:r>
              <a:rPr lang="en-US" sz="2800" dirty="0"/>
              <a:t>astronomy, radio telescopes, and star </a:t>
            </a:r>
            <a:r>
              <a:rPr lang="en-US" sz="2800" dirty="0" smtClean="0"/>
              <a:t>formation</a:t>
            </a:r>
            <a:endParaRPr lang="en-US" sz="3000" dirty="0" smtClean="0"/>
          </a:p>
          <a:p>
            <a:endParaRPr lang="en-US" sz="3000" dirty="0"/>
          </a:p>
          <a:p>
            <a:r>
              <a:rPr lang="en-US" sz="3000" dirty="0" smtClean="0"/>
              <a:t>B-fields are either </a:t>
            </a:r>
            <a:r>
              <a:rPr lang="en-US" sz="3000" b="1" dirty="0" smtClean="0"/>
              <a:t>preferentially misaligned</a:t>
            </a:r>
            <a:r>
              <a:rPr lang="en-US" sz="3000" dirty="0" smtClean="0"/>
              <a:t> (perp.) or</a:t>
            </a:r>
            <a:r>
              <a:rPr lang="en-US" sz="3000" b="1" dirty="0" smtClean="0"/>
              <a:t> randomly </a:t>
            </a:r>
            <a:r>
              <a:rPr lang="en-US" sz="3000" b="1" dirty="0"/>
              <a:t>aligned </a:t>
            </a:r>
            <a:r>
              <a:rPr lang="en-US" sz="3000" dirty="0" smtClean="0"/>
              <a:t>with respect to outflows at the</a:t>
            </a:r>
          </a:p>
          <a:p>
            <a:pPr marL="0" indent="0">
              <a:buNone/>
            </a:pPr>
            <a:r>
              <a:rPr lang="en-US" sz="3000" dirty="0" smtClean="0"/>
              <a:t> ~1000 AU scale</a:t>
            </a:r>
          </a:p>
          <a:p>
            <a:pPr lvl="1"/>
            <a:r>
              <a:rPr lang="en-US" sz="2800" dirty="0" smtClean="0"/>
              <a:t>Thus, </a:t>
            </a:r>
            <a:r>
              <a:rPr lang="en-US" sz="2800" dirty="0" err="1" smtClean="0"/>
              <a:t>circumstellar</a:t>
            </a:r>
            <a:r>
              <a:rPr lang="en-US" sz="2800" dirty="0" smtClean="0"/>
              <a:t> disks are misaligned with fields in the cores from which they formed</a:t>
            </a:r>
            <a:endParaRPr lang="en-US" sz="2600" dirty="0"/>
          </a:p>
          <a:p>
            <a:pPr marL="274320" lvl="1" indent="0">
              <a:buNone/>
            </a:pPr>
            <a:endParaRPr lang="en-US" sz="3000" b="1" dirty="0" smtClean="0"/>
          </a:p>
          <a:p>
            <a:r>
              <a:rPr lang="en-US" b="1" dirty="0" smtClean="0"/>
              <a:t>TADPOL results: </a:t>
            </a:r>
            <a:r>
              <a:rPr lang="en-US" dirty="0" smtClean="0">
                <a:hlinkClick r:id="rId3"/>
              </a:rPr>
              <a:t>arXiv:1212.0540</a:t>
            </a:r>
            <a:endParaRPr lang="en-US" dirty="0" smtClean="0"/>
          </a:p>
          <a:p>
            <a:r>
              <a:rPr lang="en-US" b="1" dirty="0" smtClean="0"/>
              <a:t>TADPOL survey</a:t>
            </a:r>
            <a:r>
              <a:rPr lang="en-US" dirty="0" smtClean="0"/>
              <a:t> (CARMA key project): </a:t>
            </a:r>
            <a:r>
              <a:rPr lang="en-US" dirty="0" smtClean="0">
                <a:hlinkClick r:id="rId4" action="ppaction://hlinkfile"/>
              </a:rPr>
              <a:t>tadpol.astro.illinois.edu</a:t>
            </a:r>
            <a:endParaRPr lang="en-US" dirty="0"/>
          </a:p>
          <a:p>
            <a:r>
              <a:rPr lang="en-US" b="1" dirty="0" smtClean="0"/>
              <a:t>Questions?</a:t>
            </a:r>
            <a:r>
              <a:rPr lang="en-US" dirty="0" smtClean="0"/>
              <a:t>  Contact Chat Hull: </a:t>
            </a:r>
            <a:r>
              <a:rPr lang="en-US" dirty="0" smtClean="0">
                <a:hlinkClick r:id="rId5" action="ppaction://hlinkfile"/>
              </a:rPr>
              <a:t>chat@astro.berkeley.edu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8964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 descr="hs-1995-44-b-full_jpg.jpg"/>
          <p:cNvPicPr>
            <a:picLocks noGrp="1" noChangeAspect="1"/>
          </p:cNvPicPr>
          <p:nvPr>
            <p:ph idx="1"/>
          </p:nvPr>
        </p:nvPicPr>
        <p:blipFill>
          <a:blip r:embed="rId3"/>
          <a:srcRect t="8270" b="1493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317499" y="-239425"/>
            <a:ext cx="10219003" cy="1460500"/>
          </a:xfrm>
        </p:spPr>
        <p:txBody>
          <a:bodyPr>
            <a:noAutofit/>
          </a:bodyPr>
          <a:lstStyle/>
          <a:p>
            <a:r>
              <a:rPr lang="en-US" sz="3800" dirty="0">
                <a:solidFill>
                  <a:srgbClr val="EEECE1"/>
                </a:solidFill>
              </a:rPr>
              <a:t>Stars form inside clouds of gas and dust…</a:t>
            </a:r>
            <a:endParaRPr lang="en-US" sz="3800" dirty="0" smtClean="0">
              <a:solidFill>
                <a:srgbClr val="EEECE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588000" y="5905388"/>
            <a:ext cx="3213100" cy="381000"/>
            <a:chOff x="5588000" y="6096000"/>
            <a:chExt cx="3213100" cy="3810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588000" y="6477000"/>
              <a:ext cx="32131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794500" y="6096000"/>
              <a:ext cx="96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FFFF"/>
                  </a:solidFill>
                  <a:latin typeface="Garamond"/>
                </a:rPr>
                <a:t>0.5 pc</a:t>
              </a:r>
              <a:endParaRPr lang="en-US" dirty="0">
                <a:solidFill>
                  <a:srgbClr val="FFFFFF"/>
                </a:solidFill>
                <a:latin typeface="Garamond"/>
              </a:endParaRPr>
            </a:p>
          </p:txBody>
        </p:sp>
      </p:grp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4298653" y="6526939"/>
            <a:ext cx="552964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Credit:  NASA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, ESA, </a:t>
            </a:r>
            <a:r>
              <a:rPr lang="en-US" sz="1200" dirty="0" err="1">
                <a:solidFill>
                  <a:srgbClr val="FFFFFF"/>
                </a:solidFill>
                <a:latin typeface="Garamond"/>
                <a:cs typeface="Garamond"/>
              </a:rPr>
              <a:t>STScI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,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J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. Hester and </a:t>
            </a:r>
            <a:r>
              <a:rPr lang="en-US" sz="1200" dirty="0" err="1">
                <a:solidFill>
                  <a:srgbClr val="FFFFFF"/>
                </a:solidFill>
                <a:latin typeface="Garamond"/>
                <a:cs typeface="Garamond"/>
              </a:rPr>
              <a:t>P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Garamond"/>
                <a:cs typeface="Garamond"/>
              </a:rPr>
              <a:t>Scowen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 (Arizona State University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486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yadh_682_751238a.jpg"/>
          <p:cNvPicPr>
            <a:picLocks noChangeAspect="1"/>
          </p:cNvPicPr>
          <p:nvPr/>
        </p:nvPicPr>
        <p:blipFill>
          <a:blip r:embed="rId2"/>
          <a:srcRect l="4399" r="7625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33336"/>
            <a:ext cx="14300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Garamond"/>
                <a:cs typeface="Garamond"/>
              </a:rPr>
              <a:t>Credit: </a:t>
            </a:r>
            <a:r>
              <a:rPr lang="en-US" sz="1200" dirty="0" err="1" smtClean="0">
                <a:solidFill>
                  <a:schemeClr val="bg1"/>
                </a:solidFill>
                <a:latin typeface="Garamond"/>
                <a:cs typeface="Garamond"/>
              </a:rPr>
              <a:t>thesun.co.uk</a:t>
            </a:r>
            <a:endParaRPr lang="en-US" sz="1200" dirty="0" smtClean="0">
              <a:solidFill>
                <a:schemeClr val="bg1"/>
              </a:solidFill>
              <a:latin typeface="Garamond"/>
              <a:cs typeface="Garamond"/>
            </a:endParaRPr>
          </a:p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-102948"/>
            <a:ext cx="8229600" cy="903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aramond"/>
                <a:ea typeface="+mj-ea"/>
                <a:cs typeface="+mj-cs"/>
              </a:rPr>
              <a:t>Dust storm over Riyadh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25863" y="2471459"/>
            <a:ext cx="346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You’re in your car…what do you do?</a:t>
            </a:r>
            <a:endParaRPr lang="en-US" dirty="0">
              <a:latin typeface="Garamond"/>
              <a:cs typeface="Garamon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133" y="291571"/>
            <a:ext cx="7416800" cy="114300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L</a:t>
            </a:r>
            <a:r>
              <a:rPr lang="en-US" sz="3600" dirty="0" smtClean="0">
                <a:solidFill>
                  <a:schemeClr val="tx1"/>
                </a:solidFill>
              </a:rPr>
              <a:t>ong wavelengths are much less affected by small particles…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11" name="Picture 10" descr="sinewave.gif"/>
          <p:cNvPicPr>
            <a:picLocks noChangeAspect="1"/>
          </p:cNvPicPr>
          <p:nvPr/>
        </p:nvPicPr>
        <p:blipFill>
          <a:blip r:embed="rId2"/>
          <a:srcRect l="9111" t="20671" r="9260" b="22407"/>
          <a:stretch>
            <a:fillRect/>
          </a:stretch>
        </p:blipFill>
        <p:spPr>
          <a:xfrm>
            <a:off x="609600" y="2209800"/>
            <a:ext cx="7785100" cy="3903662"/>
          </a:xfrm>
          <a:prstGeom prst="rect">
            <a:avLst/>
          </a:prstGeom>
          <a:ln>
            <a:noFill/>
          </a:ln>
        </p:spPr>
      </p:pic>
      <p:grpSp>
        <p:nvGrpSpPr>
          <p:cNvPr id="3" name="Group 179"/>
          <p:cNvGrpSpPr/>
          <p:nvPr/>
        </p:nvGrpSpPr>
        <p:grpSpPr>
          <a:xfrm>
            <a:off x="1752600" y="1981200"/>
            <a:ext cx="5022280" cy="1806989"/>
            <a:chOff x="1820874" y="2557138"/>
            <a:chExt cx="5022280" cy="1806989"/>
          </a:xfrm>
        </p:grpSpPr>
        <p:sp>
          <p:nvSpPr>
            <p:cNvPr id="13" name="Oval 12"/>
            <p:cNvSpPr/>
            <p:nvPr/>
          </p:nvSpPr>
          <p:spPr>
            <a:xfrm rot="20040000">
              <a:off x="3487663" y="3860412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 rot="1740000">
              <a:off x="1820874" y="3483117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 rot="4925477" flipH="1">
              <a:off x="3105669" y="3793820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rot="4925477" flipH="1">
              <a:off x="3327959" y="3493501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429000" y="3200400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8913194">
              <a:off x="2763706" y="3563599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20040000" flipV="1">
              <a:off x="3890514" y="4007849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7217104">
              <a:off x="2848275" y="4102740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2440255">
              <a:off x="3622935" y="3397952"/>
              <a:ext cx="138928" cy="406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0880255">
              <a:off x="2973643" y="2744563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14529506">
              <a:off x="2082512" y="2854438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 rot="14180255">
              <a:off x="4055723" y="3767221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7365732" flipH="1">
              <a:off x="3179008" y="3217107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17365732" flipH="1">
              <a:off x="2843142" y="3270561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2440255">
              <a:off x="2384699" y="3355766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 rot="9753449">
              <a:off x="2989384" y="3459757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 rot="10880255" flipV="1">
              <a:off x="2473366" y="2640596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8057359">
              <a:off x="3389947" y="2931925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 rot="8517996">
              <a:off x="2588563" y="2802057"/>
              <a:ext cx="45719" cy="1758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 rot="6957996">
              <a:off x="2516724" y="3449430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 rot="10607247">
              <a:off x="2165537" y="4010656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 rot="10257996">
              <a:off x="3896403" y="2604093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 rot="13443473" flipH="1">
              <a:off x="2958820" y="3345602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 rot="13443473" flipH="1">
              <a:off x="2957372" y="3686049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 rot="8517996">
              <a:off x="2748997" y="4011202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 rot="5831190">
              <a:off x="3252071" y="3521242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 rot="6957996" flipV="1">
              <a:off x="2107717" y="3695409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 rot="4135100">
              <a:off x="2772784" y="2921929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 rot="19398251">
              <a:off x="3717356" y="4138182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 rot="20247636">
              <a:off x="3998521" y="3148867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 rot="1098251">
              <a:off x="2160439" y="3789374"/>
              <a:ext cx="61074" cy="200654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 rot="4283728" flipH="1">
              <a:off x="3256379" y="3845037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 rot="4283728" flipH="1">
              <a:off x="3833624" y="3117705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 rot="18271445">
              <a:off x="3114842" y="3014303"/>
              <a:ext cx="192997" cy="8496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 rot="19398251" flipV="1">
              <a:off x="2207727" y="3243309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 rot="16575355">
              <a:off x="3067499" y="4177859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 rot="20040000">
              <a:off x="5986878" y="3813457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 rot="4925477" flipH="1">
              <a:off x="5604884" y="3746865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 rot="4925477" flipH="1">
              <a:off x="5827174" y="3446546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/>
            <p:cNvSpPr/>
            <p:nvPr/>
          </p:nvSpPr>
          <p:spPr>
            <a:xfrm>
              <a:off x="6049641" y="3200188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/>
            <p:cNvSpPr/>
            <p:nvPr/>
          </p:nvSpPr>
          <p:spPr>
            <a:xfrm rot="18913194">
              <a:off x="5351520" y="3276151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/>
            <p:cNvSpPr/>
            <p:nvPr/>
          </p:nvSpPr>
          <p:spPr>
            <a:xfrm rot="20040000" flipV="1">
              <a:off x="6250387" y="3766287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/>
            <p:cNvSpPr/>
            <p:nvPr/>
          </p:nvSpPr>
          <p:spPr>
            <a:xfrm rot="17217104">
              <a:off x="5347490" y="4055785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 rot="10880255">
              <a:off x="5326697" y="2811564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 rot="14529506">
              <a:off x="4581727" y="2807483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 rot="14180255">
              <a:off x="6554938" y="3720266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 rot="17365732" flipH="1">
              <a:off x="5678223" y="3170152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 rot="17365732" flipH="1">
              <a:off x="5129141" y="3651561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 rot="6272539">
              <a:off x="4883914" y="3308811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9753449">
              <a:off x="5538951" y="3561932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 rot="10880255" flipV="1">
              <a:off x="4972581" y="2593641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 rot="8057359">
              <a:off x="4813531" y="3874203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20"/>
            <p:cNvSpPr/>
            <p:nvPr/>
          </p:nvSpPr>
          <p:spPr>
            <a:xfrm rot="8517996">
              <a:off x="5087778" y="2755102"/>
              <a:ext cx="45719" cy="1758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/>
            <p:cNvSpPr/>
            <p:nvPr/>
          </p:nvSpPr>
          <p:spPr>
            <a:xfrm rot="6957996">
              <a:off x="4762670" y="3285156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/>
            <p:cNvSpPr/>
            <p:nvPr/>
          </p:nvSpPr>
          <p:spPr>
            <a:xfrm rot="10607247">
              <a:off x="4664752" y="3963701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/>
            <p:cNvSpPr/>
            <p:nvPr/>
          </p:nvSpPr>
          <p:spPr>
            <a:xfrm rot="10257996">
              <a:off x="6395618" y="2557138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/>
            <p:cNvSpPr/>
            <p:nvPr/>
          </p:nvSpPr>
          <p:spPr>
            <a:xfrm rot="13443473" flipH="1">
              <a:off x="5458035" y="3298647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 rot="13443473" flipH="1">
              <a:off x="5456587" y="3639094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 rot="8517996">
              <a:off x="5248212" y="3964247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 rot="5831190">
              <a:off x="5995401" y="3475735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 rot="6957996" flipV="1">
              <a:off x="4471725" y="3563722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 rot="4135100">
              <a:off x="5474026" y="2810108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 rot="19398251">
              <a:off x="6216571" y="4091227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 rot="1711336">
              <a:off x="6478383" y="3105769"/>
              <a:ext cx="333763" cy="11492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 rot="1098251">
              <a:off x="4659654" y="3742419"/>
              <a:ext cx="61074" cy="200654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/>
            <p:cNvSpPr/>
            <p:nvPr/>
          </p:nvSpPr>
          <p:spPr>
            <a:xfrm rot="4283728" flipH="1">
              <a:off x="5755594" y="3798082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/>
            <p:cNvSpPr/>
            <p:nvPr/>
          </p:nvSpPr>
          <p:spPr>
            <a:xfrm rot="4283728" flipH="1">
              <a:off x="5921716" y="3461404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 rot="17430560">
              <a:off x="6108157" y="2991689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 rot="18271445">
              <a:off x="5614057" y="2967348"/>
              <a:ext cx="192997" cy="8496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 rot="19398251" flipV="1">
              <a:off x="6551128" y="4005308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 rot="16575355">
              <a:off x="5566714" y="4130904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180"/>
          <p:cNvGrpSpPr/>
          <p:nvPr/>
        </p:nvGrpSpPr>
        <p:grpSpPr>
          <a:xfrm>
            <a:off x="1828800" y="4572000"/>
            <a:ext cx="5022280" cy="1806989"/>
            <a:chOff x="1820874" y="2557138"/>
            <a:chExt cx="5022280" cy="1806989"/>
          </a:xfrm>
        </p:grpSpPr>
        <p:sp>
          <p:nvSpPr>
            <p:cNvPr id="182" name="Oval 181"/>
            <p:cNvSpPr/>
            <p:nvPr/>
          </p:nvSpPr>
          <p:spPr>
            <a:xfrm rot="20040000">
              <a:off x="3487663" y="3860412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Oval 182"/>
            <p:cNvSpPr/>
            <p:nvPr/>
          </p:nvSpPr>
          <p:spPr>
            <a:xfrm rot="1740000">
              <a:off x="1820874" y="3483117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Oval 183"/>
            <p:cNvSpPr/>
            <p:nvPr/>
          </p:nvSpPr>
          <p:spPr>
            <a:xfrm rot="4925477" flipH="1">
              <a:off x="3105669" y="3793820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Oval 184"/>
            <p:cNvSpPr/>
            <p:nvPr/>
          </p:nvSpPr>
          <p:spPr>
            <a:xfrm rot="4925477" flipH="1">
              <a:off x="3327959" y="3493501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/>
            <p:cNvSpPr/>
            <p:nvPr/>
          </p:nvSpPr>
          <p:spPr>
            <a:xfrm>
              <a:off x="3429000" y="3200400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Oval 186"/>
            <p:cNvSpPr/>
            <p:nvPr/>
          </p:nvSpPr>
          <p:spPr>
            <a:xfrm rot="18913194">
              <a:off x="2763706" y="3563599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Oval 187"/>
            <p:cNvSpPr/>
            <p:nvPr/>
          </p:nvSpPr>
          <p:spPr>
            <a:xfrm rot="20040000" flipV="1">
              <a:off x="3890514" y="4007849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Oval 188"/>
            <p:cNvSpPr/>
            <p:nvPr/>
          </p:nvSpPr>
          <p:spPr>
            <a:xfrm rot="17217104">
              <a:off x="2848275" y="4102740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 rot="12440255">
              <a:off x="3622935" y="3397952"/>
              <a:ext cx="138928" cy="406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Oval 190"/>
            <p:cNvSpPr/>
            <p:nvPr/>
          </p:nvSpPr>
          <p:spPr>
            <a:xfrm rot="10880255">
              <a:off x="2973643" y="2744563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Oval 191"/>
            <p:cNvSpPr/>
            <p:nvPr/>
          </p:nvSpPr>
          <p:spPr>
            <a:xfrm rot="14529506">
              <a:off x="2082512" y="2854438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 rot="14180255">
              <a:off x="4055723" y="3767221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/>
            <p:cNvSpPr/>
            <p:nvPr/>
          </p:nvSpPr>
          <p:spPr>
            <a:xfrm rot="17365732" flipH="1">
              <a:off x="3179008" y="3217107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/>
            <p:cNvSpPr/>
            <p:nvPr/>
          </p:nvSpPr>
          <p:spPr>
            <a:xfrm rot="17365732" flipH="1">
              <a:off x="2843142" y="3270561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Oval 195"/>
            <p:cNvSpPr/>
            <p:nvPr/>
          </p:nvSpPr>
          <p:spPr>
            <a:xfrm rot="12440255">
              <a:off x="2384699" y="3355766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 rot="9753449">
              <a:off x="2989384" y="3459757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Oval 197"/>
            <p:cNvSpPr/>
            <p:nvPr/>
          </p:nvSpPr>
          <p:spPr>
            <a:xfrm rot="10880255" flipV="1">
              <a:off x="2473366" y="2640596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 rot="8057359">
              <a:off x="3389947" y="2931925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Oval 199"/>
            <p:cNvSpPr/>
            <p:nvPr/>
          </p:nvSpPr>
          <p:spPr>
            <a:xfrm rot="8517996">
              <a:off x="2588563" y="2802057"/>
              <a:ext cx="45719" cy="1758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1" name="Oval 200"/>
            <p:cNvSpPr/>
            <p:nvPr/>
          </p:nvSpPr>
          <p:spPr>
            <a:xfrm rot="6957996">
              <a:off x="2516724" y="3449430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/>
            <p:cNvSpPr/>
            <p:nvPr/>
          </p:nvSpPr>
          <p:spPr>
            <a:xfrm rot="10607247">
              <a:off x="2165537" y="4010656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3" name="Oval 202"/>
            <p:cNvSpPr/>
            <p:nvPr/>
          </p:nvSpPr>
          <p:spPr>
            <a:xfrm rot="10257996">
              <a:off x="3896403" y="2604093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" name="Oval 203"/>
            <p:cNvSpPr/>
            <p:nvPr/>
          </p:nvSpPr>
          <p:spPr>
            <a:xfrm rot="13443473" flipH="1">
              <a:off x="2958820" y="3345602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 rot="13443473" flipH="1">
              <a:off x="2957372" y="3686049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/>
            <p:cNvSpPr/>
            <p:nvPr/>
          </p:nvSpPr>
          <p:spPr>
            <a:xfrm rot="8517996">
              <a:off x="2748997" y="4011202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/>
            <p:cNvSpPr/>
            <p:nvPr/>
          </p:nvSpPr>
          <p:spPr>
            <a:xfrm rot="5831190">
              <a:off x="3252071" y="3521242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/>
            <p:cNvSpPr/>
            <p:nvPr/>
          </p:nvSpPr>
          <p:spPr>
            <a:xfrm rot="6957996" flipV="1">
              <a:off x="2107717" y="3695409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/>
            <p:cNvSpPr/>
            <p:nvPr/>
          </p:nvSpPr>
          <p:spPr>
            <a:xfrm rot="4135100">
              <a:off x="2772784" y="2921929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/>
            <p:cNvSpPr/>
            <p:nvPr/>
          </p:nvSpPr>
          <p:spPr>
            <a:xfrm rot="19398251">
              <a:off x="3717356" y="4138182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Oval 210"/>
            <p:cNvSpPr/>
            <p:nvPr/>
          </p:nvSpPr>
          <p:spPr>
            <a:xfrm rot="20247636">
              <a:off x="3998521" y="3148867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/>
          </p:nvSpPr>
          <p:spPr>
            <a:xfrm rot="1098251">
              <a:off x="2160439" y="3789374"/>
              <a:ext cx="61074" cy="200654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/>
            <p:cNvSpPr/>
            <p:nvPr/>
          </p:nvSpPr>
          <p:spPr>
            <a:xfrm rot="4283728" flipH="1">
              <a:off x="3256379" y="3845037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/>
            <p:cNvSpPr/>
            <p:nvPr/>
          </p:nvSpPr>
          <p:spPr>
            <a:xfrm rot="4283728" flipH="1">
              <a:off x="3833624" y="3117705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Oval 214"/>
            <p:cNvSpPr/>
            <p:nvPr/>
          </p:nvSpPr>
          <p:spPr>
            <a:xfrm rot="18271445">
              <a:off x="3114842" y="3014303"/>
              <a:ext cx="192997" cy="8496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Oval 215"/>
            <p:cNvSpPr/>
            <p:nvPr/>
          </p:nvSpPr>
          <p:spPr>
            <a:xfrm rot="19398251" flipV="1">
              <a:off x="2207727" y="3243309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/>
          </p:nvSpPr>
          <p:spPr>
            <a:xfrm rot="16575355">
              <a:off x="3067499" y="4177859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/>
            <p:cNvSpPr/>
            <p:nvPr/>
          </p:nvSpPr>
          <p:spPr>
            <a:xfrm rot="20040000">
              <a:off x="5986878" y="3813457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Oval 218"/>
            <p:cNvSpPr/>
            <p:nvPr/>
          </p:nvSpPr>
          <p:spPr>
            <a:xfrm rot="4925477" flipH="1">
              <a:off x="5604884" y="3746865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Oval 219"/>
            <p:cNvSpPr/>
            <p:nvPr/>
          </p:nvSpPr>
          <p:spPr>
            <a:xfrm rot="4925477" flipH="1">
              <a:off x="5827174" y="3446546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Oval 220"/>
            <p:cNvSpPr/>
            <p:nvPr/>
          </p:nvSpPr>
          <p:spPr>
            <a:xfrm>
              <a:off x="6049641" y="3200188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 rot="18913194">
              <a:off x="5351520" y="3276151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Oval 222"/>
            <p:cNvSpPr/>
            <p:nvPr/>
          </p:nvSpPr>
          <p:spPr>
            <a:xfrm rot="20040000" flipV="1">
              <a:off x="6250387" y="3766287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Oval 223"/>
            <p:cNvSpPr/>
            <p:nvPr/>
          </p:nvSpPr>
          <p:spPr>
            <a:xfrm rot="17217104">
              <a:off x="5347490" y="4055785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Oval 224"/>
            <p:cNvSpPr/>
            <p:nvPr/>
          </p:nvSpPr>
          <p:spPr>
            <a:xfrm rot="10880255">
              <a:off x="5326697" y="2811564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/>
          </p:nvSpPr>
          <p:spPr>
            <a:xfrm rot="14529506">
              <a:off x="4581727" y="2807483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/>
          </p:nvSpPr>
          <p:spPr>
            <a:xfrm rot="14180255">
              <a:off x="6554938" y="3720266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/>
          </p:nvSpPr>
          <p:spPr>
            <a:xfrm rot="17365732" flipH="1">
              <a:off x="5678223" y="3170152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/>
            <p:cNvSpPr/>
            <p:nvPr/>
          </p:nvSpPr>
          <p:spPr>
            <a:xfrm rot="17365732" flipH="1">
              <a:off x="5129141" y="3651561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/>
            <p:cNvSpPr/>
            <p:nvPr/>
          </p:nvSpPr>
          <p:spPr>
            <a:xfrm rot="6272539">
              <a:off x="4883914" y="3308811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/>
            <p:cNvSpPr/>
            <p:nvPr/>
          </p:nvSpPr>
          <p:spPr>
            <a:xfrm rot="9753449">
              <a:off x="5538951" y="3561932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/>
            <p:cNvSpPr/>
            <p:nvPr/>
          </p:nvSpPr>
          <p:spPr>
            <a:xfrm rot="10880255" flipV="1">
              <a:off x="4972581" y="2593641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/>
            <p:cNvSpPr/>
            <p:nvPr/>
          </p:nvSpPr>
          <p:spPr>
            <a:xfrm rot="8057359">
              <a:off x="4813531" y="3874203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/>
            <p:cNvSpPr/>
            <p:nvPr/>
          </p:nvSpPr>
          <p:spPr>
            <a:xfrm rot="8517996">
              <a:off x="5087778" y="2755102"/>
              <a:ext cx="45719" cy="1758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/>
            <p:cNvSpPr/>
            <p:nvPr/>
          </p:nvSpPr>
          <p:spPr>
            <a:xfrm rot="6957996">
              <a:off x="4762670" y="3285156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/>
            <p:cNvSpPr/>
            <p:nvPr/>
          </p:nvSpPr>
          <p:spPr>
            <a:xfrm rot="10607247">
              <a:off x="4664752" y="3963701"/>
              <a:ext cx="333763" cy="2159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/>
            <p:cNvSpPr/>
            <p:nvPr/>
          </p:nvSpPr>
          <p:spPr>
            <a:xfrm rot="10257996">
              <a:off x="6395618" y="2557138"/>
              <a:ext cx="244452" cy="33198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/>
            <p:cNvSpPr/>
            <p:nvPr/>
          </p:nvSpPr>
          <p:spPr>
            <a:xfrm rot="13443473" flipH="1">
              <a:off x="5458035" y="3298647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 rot="13443473" flipH="1">
              <a:off x="5456587" y="3639094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0" name="Oval 239"/>
            <p:cNvSpPr/>
            <p:nvPr/>
          </p:nvSpPr>
          <p:spPr>
            <a:xfrm rot="8517996">
              <a:off x="5248212" y="3964247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Oval 240"/>
            <p:cNvSpPr/>
            <p:nvPr/>
          </p:nvSpPr>
          <p:spPr>
            <a:xfrm rot="5831190">
              <a:off x="5995401" y="3475735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Oval 241"/>
            <p:cNvSpPr/>
            <p:nvPr/>
          </p:nvSpPr>
          <p:spPr>
            <a:xfrm rot="6957996" flipV="1">
              <a:off x="4471725" y="3563722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Oval 242"/>
            <p:cNvSpPr/>
            <p:nvPr/>
          </p:nvSpPr>
          <p:spPr>
            <a:xfrm rot="4135100">
              <a:off x="5474026" y="2810108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Oval 243"/>
            <p:cNvSpPr/>
            <p:nvPr/>
          </p:nvSpPr>
          <p:spPr>
            <a:xfrm rot="19398251">
              <a:off x="6216571" y="4091227"/>
              <a:ext cx="118654" cy="159325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Oval 244"/>
            <p:cNvSpPr/>
            <p:nvPr/>
          </p:nvSpPr>
          <p:spPr>
            <a:xfrm rot="1711336">
              <a:off x="6478383" y="3105769"/>
              <a:ext cx="333763" cy="11492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Oval 245"/>
            <p:cNvSpPr/>
            <p:nvPr/>
          </p:nvSpPr>
          <p:spPr>
            <a:xfrm rot="1098251">
              <a:off x="4659654" y="3742419"/>
              <a:ext cx="61074" cy="200654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Oval 246"/>
            <p:cNvSpPr/>
            <p:nvPr/>
          </p:nvSpPr>
          <p:spPr>
            <a:xfrm rot="4283728" flipH="1">
              <a:off x="5755594" y="3798082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Oval 247"/>
            <p:cNvSpPr/>
            <p:nvPr/>
          </p:nvSpPr>
          <p:spPr>
            <a:xfrm rot="4283728" flipH="1">
              <a:off x="5921716" y="3461404"/>
              <a:ext cx="45719" cy="82703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Oval 248"/>
            <p:cNvSpPr/>
            <p:nvPr/>
          </p:nvSpPr>
          <p:spPr>
            <a:xfrm rot="17430560">
              <a:off x="6108157" y="2991689"/>
              <a:ext cx="228600" cy="152400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Oval 249"/>
            <p:cNvSpPr/>
            <p:nvPr/>
          </p:nvSpPr>
          <p:spPr>
            <a:xfrm rot="18271445">
              <a:off x="5614057" y="2967348"/>
              <a:ext cx="192997" cy="8496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rot="19398251" flipV="1">
              <a:off x="6551128" y="4005308"/>
              <a:ext cx="158773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/>
            <p:cNvSpPr/>
            <p:nvPr/>
          </p:nvSpPr>
          <p:spPr>
            <a:xfrm rot="16575355">
              <a:off x="5566714" y="4130904"/>
              <a:ext cx="236658" cy="135878"/>
            </a:xfrm>
            <a:prstGeom prst="ellipse">
              <a:avLst/>
            </a:prstGeom>
            <a:solidFill>
              <a:srgbClr val="FF66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 descr="hs-1995-44-b-full_jpg.jpg"/>
          <p:cNvPicPr>
            <a:picLocks noGrp="1" noChangeAspect="1"/>
          </p:cNvPicPr>
          <p:nvPr>
            <p:ph idx="1"/>
          </p:nvPr>
        </p:nvPicPr>
        <p:blipFill>
          <a:blip r:embed="rId3"/>
          <a:srcRect t="8270" b="14932"/>
          <a:stretch>
            <a:fillRect/>
          </a:stretch>
        </p:blipFill>
        <p:spPr>
          <a:xfrm>
            <a:off x="0" y="0"/>
            <a:ext cx="9144000" cy="6858000"/>
          </a:xfrm>
        </p:spPr>
      </p:pic>
      <p:pic>
        <p:nvPicPr>
          <p:cNvPr id="2" name="Picture 1" descr="eagle_nebula_IR.jpg"/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" r="1410" b="-1"/>
          <a:stretch/>
        </p:blipFill>
        <p:spPr>
          <a:xfrm rot="19107084">
            <a:off x="336322" y="1518271"/>
            <a:ext cx="6945898" cy="5191054"/>
          </a:xfrm>
          <a:prstGeom prst="rect">
            <a:avLst/>
          </a:prstGeom>
        </p:spPr>
      </p:pic>
      <p:pic>
        <p:nvPicPr>
          <p:cNvPr id="4" name="Picture 3" descr="eagle_nebula_FIR.jpg"/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69" r="32210" b="37500"/>
          <a:stretch/>
        </p:blipFill>
        <p:spPr>
          <a:xfrm>
            <a:off x="-273050" y="-1082859"/>
            <a:ext cx="11722100" cy="10350558"/>
          </a:xfrm>
          <a:prstGeom prst="rect">
            <a:avLst/>
          </a:prstGeom>
          <a:solidFill>
            <a:srgbClr val="000000"/>
          </a:solidFill>
        </p:spPr>
      </p:pic>
      <p:grpSp>
        <p:nvGrpSpPr>
          <p:cNvPr id="7" name="Group 6"/>
          <p:cNvGrpSpPr/>
          <p:nvPr/>
        </p:nvGrpSpPr>
        <p:grpSpPr>
          <a:xfrm>
            <a:off x="5588000" y="5546804"/>
            <a:ext cx="3213100" cy="381000"/>
            <a:chOff x="5588000" y="6096000"/>
            <a:chExt cx="3213100" cy="38100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5588000" y="6477000"/>
              <a:ext cx="32131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6794500" y="6096000"/>
              <a:ext cx="965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dirty="0" smtClean="0">
                  <a:solidFill>
                    <a:srgbClr val="FFFFFF"/>
                  </a:solidFill>
                  <a:latin typeface="Garamond"/>
                </a:rPr>
                <a:t>0.5 pc</a:t>
              </a:r>
              <a:endParaRPr lang="en-US" dirty="0">
                <a:solidFill>
                  <a:srgbClr val="FFFFFF"/>
                </a:solidFill>
                <a:latin typeface="Garamond"/>
              </a:endParaRPr>
            </a:p>
          </p:txBody>
        </p:sp>
      </p:grp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3715954" y="6004004"/>
            <a:ext cx="55296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Credit: </a:t>
            </a:r>
          </a:p>
          <a:p>
            <a:pPr defTabSz="914400"/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 Optical: NASA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, ESA, </a:t>
            </a:r>
            <a:r>
              <a:rPr lang="en-US" sz="1200" dirty="0" err="1">
                <a:solidFill>
                  <a:srgbClr val="FFFFFF"/>
                </a:solidFill>
                <a:latin typeface="Garamond"/>
                <a:cs typeface="Garamond"/>
              </a:rPr>
              <a:t>STScI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,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 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J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. Hester and </a:t>
            </a:r>
            <a:r>
              <a:rPr lang="en-US" sz="1200" dirty="0" err="1">
                <a:solidFill>
                  <a:srgbClr val="FFFFFF"/>
                </a:solidFill>
                <a:latin typeface="Garamond"/>
                <a:cs typeface="Garamond"/>
              </a:rPr>
              <a:t>P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. </a:t>
            </a:r>
            <a:r>
              <a:rPr lang="en-US" sz="1200" dirty="0" err="1">
                <a:solidFill>
                  <a:srgbClr val="FFFFFF"/>
                </a:solidFill>
                <a:latin typeface="Garamond"/>
                <a:cs typeface="Garamond"/>
              </a:rPr>
              <a:t>Scowen</a:t>
            </a:r>
            <a:r>
              <a:rPr lang="en-US" sz="1200" dirty="0">
                <a:solidFill>
                  <a:srgbClr val="FFFFFF"/>
                </a:solidFill>
                <a:latin typeface="Garamond"/>
                <a:cs typeface="Garamond"/>
              </a:rPr>
              <a:t> (Arizona State University</a:t>
            </a:r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)</a:t>
            </a:r>
          </a:p>
          <a:p>
            <a:pPr defTabSz="914400"/>
            <a:r>
              <a:rPr lang="en-US" sz="1200" dirty="0" smtClean="0">
                <a:solidFill>
                  <a:srgbClr val="FFFFFF"/>
                </a:solidFill>
                <a:latin typeface="Garamond"/>
                <a:cs typeface="Garamond"/>
              </a:rPr>
              <a:t>  NIR: </a:t>
            </a:r>
            <a:r>
              <a:rPr lang="en-US" sz="1200" dirty="0">
                <a:solidFill>
                  <a:srgbClr val="FFFFFF"/>
                </a:solidFill>
                <a:latin typeface="Garamond"/>
              </a:rPr>
              <a:t>ESO/M. </a:t>
            </a:r>
            <a:r>
              <a:rPr lang="en-US" sz="1200" dirty="0" err="1">
                <a:solidFill>
                  <a:srgbClr val="FFFFFF"/>
                </a:solidFill>
                <a:latin typeface="Garamond"/>
              </a:rPr>
              <a:t>McCaughrean</a:t>
            </a:r>
            <a:r>
              <a:rPr lang="en-US" sz="1200" dirty="0">
                <a:solidFill>
                  <a:srgbClr val="FFFFFF"/>
                </a:solidFill>
                <a:latin typeface="Garamond"/>
              </a:rPr>
              <a:t> &amp; M. Anderson (AIP)</a:t>
            </a:r>
          </a:p>
          <a:p>
            <a:pPr defTabSz="914400"/>
            <a:r>
              <a:rPr lang="en-US" sz="1200" dirty="0" smtClean="0">
                <a:solidFill>
                  <a:srgbClr val="FFFFFF"/>
                </a:solidFill>
                <a:latin typeface="Garamond"/>
              </a:rPr>
              <a:t>  MIR: ESA</a:t>
            </a:r>
            <a:r>
              <a:rPr lang="en-US" sz="1200" dirty="0">
                <a:solidFill>
                  <a:srgbClr val="FFFFFF"/>
                </a:solidFill>
                <a:latin typeface="Garamond"/>
              </a:rPr>
              <a:t>/Herschel/PACS/SPIRE/Hill, </a:t>
            </a:r>
            <a:r>
              <a:rPr lang="en-US" sz="1200" dirty="0" err="1">
                <a:solidFill>
                  <a:srgbClr val="FFFFFF"/>
                </a:solidFill>
                <a:latin typeface="Garamond"/>
              </a:rPr>
              <a:t>Motte</a:t>
            </a:r>
            <a:r>
              <a:rPr lang="en-US" sz="1200" dirty="0">
                <a:solidFill>
                  <a:srgbClr val="FFFFFF"/>
                </a:solidFill>
                <a:latin typeface="Garamond"/>
              </a:rPr>
              <a:t>, HOBYS Key </a:t>
            </a:r>
            <a:r>
              <a:rPr lang="en-US" sz="1200" dirty="0" err="1">
                <a:solidFill>
                  <a:srgbClr val="FFFFFF"/>
                </a:solidFill>
                <a:latin typeface="Garamond"/>
              </a:rPr>
              <a:t>Programme</a:t>
            </a:r>
            <a:r>
              <a:rPr lang="en-US" sz="1200" dirty="0">
                <a:solidFill>
                  <a:srgbClr val="FFFFFF"/>
                </a:solidFill>
                <a:latin typeface="Garamond"/>
              </a:rPr>
              <a:t> Consortium</a:t>
            </a:r>
            <a:endParaRPr lang="en-US" sz="1200" dirty="0">
              <a:solidFill>
                <a:srgbClr val="FFFFFF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96902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What is an interstellar cloud made of?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Font typeface="Arial" pitchFamily="-65" charset="0"/>
              <a:buNone/>
            </a:pPr>
            <a:r>
              <a:rPr lang="en-US" sz="9600" dirty="0" smtClean="0">
                <a:solidFill>
                  <a:srgbClr val="000000"/>
                </a:solidFill>
              </a:rPr>
              <a:t>hydrogen</a:t>
            </a:r>
          </a:p>
          <a:p>
            <a:pPr algn="ctr">
              <a:lnSpc>
                <a:spcPts val="0"/>
              </a:lnSpc>
              <a:buFont typeface="Arial" pitchFamily="-65" charset="0"/>
              <a:buNone/>
            </a:pPr>
            <a:r>
              <a:rPr lang="en-US" sz="2400" dirty="0" smtClean="0">
                <a:solidFill>
                  <a:srgbClr val="000000"/>
                </a:solidFill>
              </a:rPr>
              <a:t>(mostly molecular hydrogen, H</a:t>
            </a:r>
            <a:r>
              <a:rPr lang="en-US" sz="2400" baseline="-25000" dirty="0" smtClean="0">
                <a:solidFill>
                  <a:srgbClr val="000000"/>
                </a:solidFill>
              </a:rPr>
              <a:t>2 </a:t>
            </a:r>
            <a:r>
              <a:rPr lang="en-US" sz="2400" dirty="0" smtClean="0">
                <a:solidFill>
                  <a:srgbClr val="000000"/>
                </a:solidFill>
              </a:rPr>
              <a:t>)</a:t>
            </a:r>
            <a:r>
              <a:rPr lang="en-US" sz="9600" dirty="0" smtClean="0">
                <a:solidFill>
                  <a:srgbClr val="000000"/>
                </a:solidFill>
              </a:rPr>
              <a:t> </a:t>
            </a:r>
          </a:p>
          <a:p>
            <a:pPr algn="ctr">
              <a:buFont typeface="Arial" pitchFamily="-65" charset="0"/>
              <a:buNone/>
            </a:pPr>
            <a:endParaRPr lang="en-US" sz="4600" dirty="0" smtClean="0">
              <a:solidFill>
                <a:srgbClr val="000000"/>
              </a:solidFill>
            </a:endParaRPr>
          </a:p>
          <a:p>
            <a:pPr algn="ctr">
              <a:buFont typeface="Arial" pitchFamily="-65" charset="0"/>
              <a:buNone/>
            </a:pPr>
            <a:r>
              <a:rPr lang="en-US" sz="4600" dirty="0" smtClean="0">
                <a:solidFill>
                  <a:srgbClr val="000000"/>
                </a:solidFill>
              </a:rPr>
              <a:t>helium</a:t>
            </a:r>
          </a:p>
          <a:p>
            <a:pPr algn="ctr">
              <a:spcBef>
                <a:spcPts val="3025"/>
              </a:spcBef>
              <a:buFont typeface="Arial" pitchFamily="-65" charset="0"/>
              <a:buNone/>
            </a:pPr>
            <a:r>
              <a:rPr lang="en-US" sz="2600" dirty="0" smtClean="0">
                <a:solidFill>
                  <a:srgbClr val="000000"/>
                </a:solidFill>
              </a:rPr>
              <a:t>    CO, </a:t>
            </a:r>
            <a:r>
              <a:rPr lang="en-US" sz="2600" dirty="0" err="1" smtClean="0">
                <a:solidFill>
                  <a:srgbClr val="000000"/>
                </a:solidFill>
              </a:rPr>
              <a:t>HCN</a:t>
            </a:r>
            <a:r>
              <a:rPr lang="en-US" sz="2600" dirty="0" smtClean="0">
                <a:solidFill>
                  <a:srgbClr val="000000"/>
                </a:solidFill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3261016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4076</TotalTime>
  <Words>2628</Words>
  <Application>Microsoft Macintosh PowerPoint</Application>
  <PresentationFormat>On-screen Show (4:3)</PresentationFormat>
  <Paragraphs>350</Paragraphs>
  <Slides>45</Slides>
  <Notes>11</Notes>
  <HiddenSlides>1</HiddenSlides>
  <MMClips>1</MMClips>
  <ScaleCrop>false</ScaleCrop>
  <HeadingPairs>
    <vt:vector size="6" baseType="variant"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Office Theme</vt:lpstr>
      <vt:lpstr>Clarity</vt:lpstr>
      <vt:lpstr>6_Office Theme</vt:lpstr>
      <vt:lpstr>1_Clarity</vt:lpstr>
      <vt:lpstr>1_Default Design</vt:lpstr>
      <vt:lpstr>2_Clarity</vt:lpstr>
      <vt:lpstr>1_Office Theme</vt:lpstr>
      <vt:lpstr>Equation</vt:lpstr>
      <vt:lpstr>Star Formation through Radio Eyes:   Probing Magnetic Fields with CARMA</vt:lpstr>
      <vt:lpstr>Outline</vt:lpstr>
      <vt:lpstr>Outline</vt:lpstr>
      <vt:lpstr>Electromagnetic Spectrum</vt:lpstr>
      <vt:lpstr>Stars form inside clouds of gas and dust…</vt:lpstr>
      <vt:lpstr>PowerPoint Presentation</vt:lpstr>
      <vt:lpstr>Long wavelengths are much less affected by small particles…</vt:lpstr>
      <vt:lpstr>PowerPoint Presentation</vt:lpstr>
      <vt:lpstr>What is an interstellar cloud made of?</vt:lpstr>
      <vt:lpstr>First discovery of trace molecules in an interstellar cloud</vt:lpstr>
      <vt:lpstr>Over 120 interstellar molecules now are known</vt:lpstr>
      <vt:lpstr>Including...</vt:lpstr>
      <vt:lpstr>Radio waves from molecules</vt:lpstr>
      <vt:lpstr>Example radio spectrum  (toward the Orion Nebula)</vt:lpstr>
      <vt:lpstr>Doppler shifts</vt:lpstr>
      <vt:lpstr>CO in M51</vt:lpstr>
      <vt:lpstr>What is an interstellar cloud made of?</vt:lpstr>
      <vt:lpstr>Interstellar Dust</vt:lpstr>
      <vt:lpstr>A “dense” interstellar cloud =  ultra-high vacuum on Earth!</vt:lpstr>
      <vt:lpstr>Outline</vt:lpstr>
      <vt:lpstr>Angular Resolution</vt:lpstr>
      <vt:lpstr>Diffraction Limit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Polarization</vt:lpstr>
      <vt:lpstr>Interstellar Dust</vt:lpstr>
      <vt:lpstr>PowerPoint Presentation</vt:lpstr>
      <vt:lpstr>PowerPoint Presentation</vt:lpstr>
      <vt:lpstr>PowerPoint Presentation</vt:lpstr>
      <vt:lpstr>CARMA Combined Array for Research in Millimeter-wave Astronomy      Consortium: Berkeley, Caltech, Illinois, Maryland, Chicago </vt:lpstr>
      <vt:lpstr>CARMA in stop-motion</vt:lpstr>
      <vt:lpstr>1mm Polarization with CARMA</vt:lpstr>
      <vt:lpstr>1 mm dual-polarization receivers</vt:lpstr>
      <vt:lpstr>TADPOL survey</vt:lpstr>
      <vt:lpstr>TADPOL collaboration</vt:lpstr>
      <vt:lpstr>TADPOL results</vt:lpstr>
      <vt:lpstr>PowerPoint Presentation</vt:lpstr>
      <vt:lpstr>PowerPoint Presentation</vt:lpstr>
      <vt:lpstr>Outflow vs. B-field: distribution</vt:lpstr>
      <vt:lpstr>Conclusions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Charles Hull</cp:lastModifiedBy>
  <cp:revision>180</cp:revision>
  <dcterms:created xsi:type="dcterms:W3CDTF">2010-11-26T18:30:23Z</dcterms:created>
  <dcterms:modified xsi:type="dcterms:W3CDTF">2013-03-05T06:12:13Z</dcterms:modified>
</cp:coreProperties>
</file>